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7.jpg" ContentType="image/jpeg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media/image74.jpg" ContentType="image/jpeg"/>
  <Override PartName="/ppt/media/image75.jpg" ContentType="image/jpeg"/>
  <Override PartName="/ppt/media/image76.jpg" ContentType="image/jpeg"/>
  <Override PartName="/ppt/media/image77.jpg" ContentType="image/jpeg"/>
  <Override PartName="/ppt/media/image79.jpg" ContentType="image/jpeg"/>
  <Override PartName="/ppt/media/image81.jpg" ContentType="image/jpeg"/>
  <Override PartName="/ppt/media/image82.jpg" ContentType="image/jpeg"/>
  <Override PartName="/ppt/ink/ink5.xml" ContentType="application/inkml+xml"/>
  <Override PartName="/ppt/ink/ink6.xml" ContentType="application/inkml+xml"/>
  <Override PartName="/ppt/ink/ink7.xml" ContentType="application/inkml+xml"/>
  <Override PartName="/ppt/media/image136.jpg" ContentType="image/jpeg"/>
  <Override PartName="/ppt/media/image137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113"/>
  </p:notesMasterIdLst>
  <p:sldIdLst>
    <p:sldId id="256" r:id="rId2"/>
    <p:sldId id="562" r:id="rId3"/>
    <p:sldId id="492" r:id="rId4"/>
    <p:sldId id="432" r:id="rId5"/>
    <p:sldId id="495" r:id="rId6"/>
    <p:sldId id="501" r:id="rId7"/>
    <p:sldId id="494" r:id="rId8"/>
    <p:sldId id="497" r:id="rId9"/>
    <p:sldId id="498" r:id="rId10"/>
    <p:sldId id="589" r:id="rId11"/>
    <p:sldId id="590" r:id="rId12"/>
    <p:sldId id="415" r:id="rId13"/>
    <p:sldId id="416" r:id="rId14"/>
    <p:sldId id="565" r:id="rId15"/>
    <p:sldId id="365" r:id="rId16"/>
    <p:sldId id="417" r:id="rId17"/>
    <p:sldId id="566" r:id="rId18"/>
    <p:sldId id="567" r:id="rId19"/>
    <p:sldId id="367" r:id="rId20"/>
    <p:sldId id="368" r:id="rId21"/>
    <p:sldId id="369" r:id="rId22"/>
    <p:sldId id="591" r:id="rId23"/>
    <p:sldId id="475" r:id="rId24"/>
    <p:sldId id="477" r:id="rId25"/>
    <p:sldId id="476" r:id="rId26"/>
    <p:sldId id="474" r:id="rId27"/>
    <p:sldId id="478" r:id="rId28"/>
    <p:sldId id="482" r:id="rId29"/>
    <p:sldId id="480" r:id="rId30"/>
    <p:sldId id="481" r:id="rId31"/>
    <p:sldId id="483" r:id="rId32"/>
    <p:sldId id="484" r:id="rId33"/>
    <p:sldId id="521" r:id="rId34"/>
    <p:sldId id="546" r:id="rId35"/>
    <p:sldId id="524" r:id="rId36"/>
    <p:sldId id="525" r:id="rId37"/>
    <p:sldId id="526" r:id="rId38"/>
    <p:sldId id="527" r:id="rId39"/>
    <p:sldId id="528" r:id="rId40"/>
    <p:sldId id="529" r:id="rId41"/>
    <p:sldId id="568" r:id="rId42"/>
    <p:sldId id="570" r:id="rId43"/>
    <p:sldId id="580" r:id="rId44"/>
    <p:sldId id="530" r:id="rId45"/>
    <p:sldId id="592" r:id="rId46"/>
    <p:sldId id="392" r:id="rId47"/>
    <p:sldId id="393" r:id="rId48"/>
    <p:sldId id="394" r:id="rId49"/>
    <p:sldId id="395" r:id="rId50"/>
    <p:sldId id="396" r:id="rId51"/>
    <p:sldId id="397" r:id="rId52"/>
    <p:sldId id="593" r:id="rId53"/>
    <p:sldId id="581" r:id="rId54"/>
    <p:sldId id="582" r:id="rId55"/>
    <p:sldId id="584" r:id="rId56"/>
    <p:sldId id="585" r:id="rId57"/>
    <p:sldId id="586" r:id="rId58"/>
    <p:sldId id="466" r:id="rId59"/>
    <p:sldId id="594" r:id="rId60"/>
    <p:sldId id="468" r:id="rId61"/>
    <p:sldId id="469" r:id="rId62"/>
    <p:sldId id="470" r:id="rId63"/>
    <p:sldId id="471" r:id="rId64"/>
    <p:sldId id="473" r:id="rId65"/>
    <p:sldId id="573" r:id="rId66"/>
    <p:sldId id="587" r:id="rId67"/>
    <p:sldId id="575" r:id="rId68"/>
    <p:sldId id="588" r:id="rId69"/>
    <p:sldId id="577" r:id="rId70"/>
    <p:sldId id="579" r:id="rId71"/>
    <p:sldId id="533" r:id="rId72"/>
    <p:sldId id="456" r:id="rId73"/>
    <p:sldId id="428" r:id="rId74"/>
    <p:sldId id="571" r:id="rId75"/>
    <p:sldId id="420" r:id="rId76"/>
    <p:sldId id="422" r:id="rId77"/>
    <p:sldId id="423" r:id="rId78"/>
    <p:sldId id="418" r:id="rId79"/>
    <p:sldId id="424" r:id="rId80"/>
    <p:sldId id="425" r:id="rId81"/>
    <p:sldId id="426" r:id="rId82"/>
    <p:sldId id="438" r:id="rId83"/>
    <p:sldId id="439" r:id="rId84"/>
    <p:sldId id="441" r:id="rId85"/>
    <p:sldId id="443" r:id="rId86"/>
    <p:sldId id="444" r:id="rId87"/>
    <p:sldId id="446" r:id="rId88"/>
    <p:sldId id="445" r:id="rId89"/>
    <p:sldId id="447" r:id="rId90"/>
    <p:sldId id="448" r:id="rId91"/>
    <p:sldId id="449" r:id="rId92"/>
    <p:sldId id="450" r:id="rId93"/>
    <p:sldId id="451" r:id="rId94"/>
    <p:sldId id="485" r:id="rId95"/>
    <p:sldId id="452" r:id="rId96"/>
    <p:sldId id="453" r:id="rId97"/>
    <p:sldId id="454" r:id="rId98"/>
    <p:sldId id="457" r:id="rId99"/>
    <p:sldId id="458" r:id="rId100"/>
    <p:sldId id="459" r:id="rId101"/>
    <p:sldId id="460" r:id="rId102"/>
    <p:sldId id="461" r:id="rId103"/>
    <p:sldId id="463" r:id="rId104"/>
    <p:sldId id="464" r:id="rId105"/>
    <p:sldId id="465" r:id="rId106"/>
    <p:sldId id="338" r:id="rId107"/>
    <p:sldId id="340" r:id="rId108"/>
    <p:sldId id="341" r:id="rId109"/>
    <p:sldId id="339" r:id="rId110"/>
    <p:sldId id="343" r:id="rId111"/>
    <p:sldId id="344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>
      <p:cViewPr varScale="1">
        <p:scale>
          <a:sx n="86" d="100"/>
          <a:sy n="86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21:11:40.90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678 76,'-67'-1,"1"-3,-1-2,1-4,1-2,-18-8,48 12,-1 2,0 2,-1 1,1 1,-27 4,43-2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21:11:42.40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0,'6'0,"9"0,8 0,3 0,0 0,3 0,-2 0,-4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21:55:18.7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316 2,'520'0,"-517"-1,0 1,0-1,0 1,0 0,0 0,0 1,0-1,1 1,-1-1,0 1,0 0,0 0,0 0,-1 1,1-1,0 1,0-1,0 1,-1 0,0 0,0 0,1 1,-1-1,0 0,0 0,0 1,-1 0,1 0,-1 0,1-1,-1 1,0 0,0 0,0 0,-1 0,1 0,-1 1,1-1,-1 2,-3 0,0 0,0-1,-1 1,0-1,1 0,-1 0,-1-1,2 1,-2 0,1-1,-2 0,2 0,-1-1,-1 0,1 1,0-2,0 1,-1-1,-4 1,-58 15,-1-4,0-2,-2-4,-21-1,47-3,-344 39,363-36,226-5,129-2,-322 1,0 0,1 0,-1 0,0 1,0 0,1 0,-1 1,-1 0,2 0,-1 1,-1 0,0 0,1 0,-1 1,0 1,0-2,0 2,-1 0,1 0,2 3,-7-7,2 1,-2-1,1 1,0-1,-1 1,1-1,-1 1,1 0,-1 0,1 0,-1 0,0 0,0 0,0 0,-1 0,1 1,0-1,0 0,-1 0,0 1,0-1,0 0,0 0,0 1,0-1,0 0,0 0,-1 1,0-1,0 0,1 0,-1 1,0-1,0 0,0 0,-1 0,1-1,0 2,0-2,-1 1,0 0,-1 1,-85 30,88-34,1 1,-1 0,0 0,1 0,-1 0,0 0,0-1,0 1,1 0,-1 0,1 0,-1 0,0 0,1 0,-1 0,0 1,0-1,1 0,-1 0,0 0,1 0,-1 0,0 1,1-1,-1 0,0 0,0 1,0-1,0 0,1 0,-1 0,0 0,0 1,1-1,-1 0,0 1,0-1,0 0,1 1,-1-1,0 0,0 0,0 0,0 1,0-1,0 1,0-1,0 1,0-1,0 0,0 0,0 0,0 1,0-1,-1 0,1 1,0-1,0 1,0-1,-1 0,1 0,0 0,0 0,-1 1,1-1,37 9,-33-9,78 13,2-5,81-2,-129-6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8T21:55:20.8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19,'40'-14,"331"10,-126 5,-242-1,-2-1,1 2,0-1,-1 0,1 0,0 1,0-1,-1 0,1 1,-1 0,1 0,0-1,-1 1,1 0,-1 0,0 0,1 0,-1 0,1 0,-2 1,2-1,-1 1,-1-2,2 2,-1-1,-1 1,1 0,0 0,0-1,-1 1,0-1,1 1,-1 0,0-1,1 1,-1 0,0 0,0-1,0 1,-1 0,1-1,-1 1,1 0,0 0,-1-1,1 1,-1-1,0 1,0-1,0 1,0-1,1 1,-2-1,1 1,0-2,-1 2,1-1,-8 8,1-1,-2 0,0-1,0 0,1-1,-2 0,0 0,0-1,0-1,0 1,-1-1,1-1,-1-1,0 0,-11 0,-6 4,-156 20,185-27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7T22:59:55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1 264,'119'-20,"-3"6,1 6,0 5,11 6,12-1,-138-3,-1 1,2-1,-1 1,0 0,0 0,0 1,0-1,0 0,1 1,-2-1,1 0,1 1,-2 0,1 0,0 0,0 0,0 0,0 0,-1 1,1-1,-1 1,1-1,-1 1,1-1,-1 1,0-1,1 1,-2 0,1 0,1 0,-2 0,1-1,0 2,-1-1,1 0,-1 0,0 0,0 0,0 2,0 6,-2 1,1-1,-2 0,0 0,0 0,0 0,-1 0,-1-1,1 1,-1-1,-1-1,0 1,0-1,-1 0,0 0,0-1,-1 0,0 0,0 0,-1-1,-1 0,-2 3,-1 0,0 0,-1-2,0 1,0-2,-1 0,0 0,0-2,0 1,0-2,0 0,-1-1,0-1,0 0,-9-2,-210-44,231 45,1-1,0 0,0 0,0 0,-1 0,1 0,0-1,0 1,0-2,0 2,0-1,1-1,-1 1,0 0,1 0,0-1,0 0,-1 0,2 0,-1 0,0 0,1 0,-1 0,1 0,0 0,0 0,0-1,1 1,-1-1,0 1,1-1,5-161,-5 154,0 1,1 0,0-1,1 2,0-2,1 1,0 1,0-1,1 0,1 1,-1 0,1 0,1 0,0 1,0 0,0 0,1 1,1-1,-1 1,1 1,0-1,1 2,-1-1,1 0,2 0,1 0,0 1,1 0,0 1,0 0,-1 1,1 0,1 1,-2 1,3 0,-10 0,-1 1,-1 0,1 0,0 1,0-1,0 1,0-1,0 2,-1-1,0 0,1 1,0-1,0 1,-1 0,0 0,0 0,0 1,0-1,0 1,0-1,0 1,-1 0,0 0,0 0,1 1,-1-1,-1 1,1-1,-1 0,1 1,-1 0,0 0,0-1,0 1,-1 3,3 13,-3-2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7T22:59:55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1 264,'119'-20,"-3"6,1 6,0 5,11 6,12-1,-138-3,-1 1,2-1,-1 1,0 0,0 0,0 1,0-1,0 0,1 1,-2-1,1 0,1 1,-2 0,1 0,0 0,0 0,0 0,0 0,-1 1,1-1,-1 1,1-1,-1 1,1-1,-1 1,0-1,1 1,-2 0,1 0,1 0,-2 0,1-1,0 2,-1-1,1 0,-1 0,0 0,0 0,0 2,0 6,-2 1,1-1,-2 0,0 0,0 0,0 0,-1 0,-1-1,1 1,-1-1,-1-1,0 1,0-1,-1 0,0 0,0-1,-1 0,0 0,0 0,-1-1,-1 0,-2 3,-1 0,0 0,-1-2,0 1,0-2,-1 0,0 0,0-2,0 1,0-2,0 0,-1-1,0-1,0 0,-9-2,-210-44,231 45,1-1,0 0,0 0,0 0,-1 0,1 0,0-1,0 1,0-2,0 2,0-1,1-1,-1 1,0 0,1 0,0-1,0 0,-1 0,2 0,-1 0,0 0,1 0,-1 0,1 0,0 0,0 0,0-1,1 1,-1-1,0 1,1-1,5-161,-5 154,0 1,1 0,0-1,1 2,0-2,1 1,0 1,0-1,1 0,1 1,-1 0,1 0,1 0,0 1,0 0,0 0,1 1,1-1,-1 1,1 1,0-1,1 2,-1-1,1 0,2 0,1 0,0 1,1 0,0 1,0 0,-1 1,1 0,1 1,-2 1,3 0,-10 0,-1 1,-1 0,1 0,0 1,0-1,0 1,0-1,0 2,-1-1,0 0,1 1,0-1,0 1,-1 0,0 0,0 0,0 1,0-1,0 1,0-1,0 1,-1 0,0 0,0 0,1 1,-1-1,-1 1,1-1,-1 0,1 1,-1 0,0 0,0-1,0 1,-1 3,3 13,-3-2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1-17T22:59:55.6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1 264,'119'-20,"-3"6,1 6,0 5,11 6,12-1,-138-3,-1 1,2-1,-1 1,0 0,0 0,0 1,0-1,0 0,1 1,-2-1,1 0,1 1,-2 0,1 0,0 0,0 0,0 0,0 0,-1 1,1-1,-1 1,1-1,-1 1,1-1,-1 1,0-1,1 1,-2 0,1 0,1 0,-2 0,1-1,0 2,-1-1,1 0,-1 0,0 0,0 0,0 2,0 6,-2 1,1-1,-2 0,0 0,0 0,0 0,-1 0,-1-1,1 1,-1-1,-1-1,0 1,0-1,-1 0,0 0,0-1,-1 0,0 0,0 0,-1-1,-1 0,-2 3,-1 0,0 0,-1-2,0 1,0-2,-1 0,0 0,0-2,0 1,0-2,0 0,-1-1,0-1,0 0,-9-2,-210-44,231 45,1-1,0 0,0 0,0 0,-1 0,1 0,0-1,0 1,0-2,0 2,0-1,1-1,-1 1,0 0,1 0,0-1,0 0,-1 0,2 0,-1 0,0 0,1 0,-1 0,1 0,0 0,0 0,0-1,1 1,-1-1,0 1,1-1,5-161,-5 154,0 1,1 0,0-1,1 2,0-2,1 1,0 1,0-1,1 0,1 1,-1 0,1 0,1 0,0 1,0 0,0 0,1 1,1-1,-1 1,1 1,0-1,1 2,-1-1,1 0,2 0,1 0,0 1,1 0,0 1,0 0,-1 1,1 0,1 1,-2 1,3 0,-10 0,-1 1,-1 0,1 0,0 1,0-1,0 1,0-1,0 2,-1-1,0 0,1 1,0-1,0 1,-1 0,0 0,0 0,0 1,0-1,0 1,0-1,0 1,-1 0,0 0,0 0,1 1,-1-1,-1 1,1-1,-1 0,1 1,-1 0,0 0,0-1,0 1,-1 3,3 13,-3-2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CBC723-282C-4F66-8072-8B33A85F60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DC46F-C036-494F-8ECF-A0D5D063A7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3820F-AEEB-4B46-B8A3-3AE6BEB9DDA6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FF19890-3444-4815-B931-391B91CCCA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6BF1296-271E-4670-8862-B8E65A9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C2498-43ED-4E44-99B8-9D0788BCE59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22CDB-D40A-481D-BC71-E35CD9D390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4CBEB-BE33-4D30-9106-4E0C25BCB2CB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E8ACF0-0330-447A-A4B7-D08AFF31D38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AD6E92-CFA9-45E4-BDAA-4EF21B822EA3}" type="datetimeFigureOut">
              <a:rPr lang="en-GB" smtClean="0"/>
              <a:t>02/10/2021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D5ADEFD-7201-4F3A-9162-95C16A77394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3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1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4.jpg"/><Relationship Id="rId7" Type="http://schemas.openxmlformats.org/officeDocument/2006/relationships/image" Target="../media/image79.jpg"/><Relationship Id="rId12" Type="http://schemas.openxmlformats.org/officeDocument/2006/relationships/image" Target="../media/image82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11" Type="http://schemas.openxmlformats.org/officeDocument/2006/relationships/image" Target="../media/image81.jpg"/><Relationship Id="rId5" Type="http://schemas.openxmlformats.org/officeDocument/2006/relationships/image" Target="../media/image76.jpg"/><Relationship Id="rId10" Type="http://schemas.openxmlformats.org/officeDocument/2006/relationships/image" Target="../media/image80.png"/><Relationship Id="rId4" Type="http://schemas.openxmlformats.org/officeDocument/2006/relationships/image" Target="../media/image78.gif"/><Relationship Id="rId9" Type="http://schemas.openxmlformats.org/officeDocument/2006/relationships/image" Target="../media/image77.jp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74.jpg"/><Relationship Id="rId7" Type="http://schemas.openxmlformats.org/officeDocument/2006/relationships/image" Target="../media/image79.jpg"/><Relationship Id="rId12" Type="http://schemas.openxmlformats.org/officeDocument/2006/relationships/image" Target="../media/image82.jp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g"/><Relationship Id="rId11" Type="http://schemas.openxmlformats.org/officeDocument/2006/relationships/image" Target="../media/image81.jpg"/><Relationship Id="rId5" Type="http://schemas.openxmlformats.org/officeDocument/2006/relationships/image" Target="../media/image76.jpg"/><Relationship Id="rId10" Type="http://schemas.openxmlformats.org/officeDocument/2006/relationships/image" Target="../media/image80.png"/><Relationship Id="rId4" Type="http://schemas.openxmlformats.org/officeDocument/2006/relationships/image" Target="../media/image78.gif"/><Relationship Id="rId9" Type="http://schemas.openxmlformats.org/officeDocument/2006/relationships/image" Target="../media/image7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7.png"/><Relationship Id="rId7" Type="http://schemas.openxmlformats.org/officeDocument/2006/relationships/image" Target="../media/image59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customXml" Target="../ink/ink4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ustomXml" Target="../ink/ink3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6.jpg"/><Relationship Id="rId7" Type="http://schemas.openxmlformats.org/officeDocument/2006/relationships/image" Target="../media/image81.jp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5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customXml" Target="../ink/ink5.xml"/><Relationship Id="rId4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customXml" Target="../ink/ink6.xml"/><Relationship Id="rId4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customXml" Target="../ink/ink7.xml"/><Relationship Id="rId4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Anastasia </a:t>
            </a:r>
            <a:r>
              <a:rPr lang="en-GB" dirty="0" err="1"/>
              <a:t>Borschevsky</a:t>
            </a:r>
            <a:endParaRPr lang="en-GB" dirty="0"/>
          </a:p>
          <a:p>
            <a:r>
              <a:rPr lang="en-GB" dirty="0"/>
              <a:t>VSI, University of Groningen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505930"/>
            <a:ext cx="8856984" cy="1470025"/>
          </a:xfrm>
        </p:spPr>
        <p:txBody>
          <a:bodyPr>
            <a:normAutofit/>
          </a:bodyPr>
          <a:lstStyle/>
          <a:p>
            <a:r>
              <a:rPr lang="en-GB" sz="3600" dirty="0"/>
              <a:t>High‐accuracy electronic structure theory in support of 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05264"/>
            <a:ext cx="6974428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5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dirty="0"/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6924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r>
              <a:rPr lang="en-US" sz="1500" i="1" dirty="0"/>
              <a:t> </a:t>
            </a:r>
            <a:endParaRPr lang="en-GB" sz="1500" dirty="0"/>
          </a:p>
          <a:p>
            <a:r>
              <a:rPr lang="en-US" sz="1500" dirty="0"/>
              <a:t>Use relativistic CCSD(T) to calculate </a:t>
            </a:r>
            <a:r>
              <a:rPr lang="en-US" sz="1500" i="1" dirty="0"/>
              <a:t>W</a:t>
            </a:r>
            <a:r>
              <a:rPr lang="en-US" sz="1500" i="1" baseline="-25000" dirty="0"/>
              <a:t>d</a:t>
            </a:r>
            <a:r>
              <a:rPr lang="en-US" sz="1500" i="1" dirty="0"/>
              <a:t> </a:t>
            </a:r>
            <a:r>
              <a:rPr lang="en-US" sz="1500" dirty="0"/>
              <a:t> and </a:t>
            </a:r>
            <a:r>
              <a:rPr lang="en-US" sz="1500" i="1" dirty="0" err="1"/>
              <a:t>W</a:t>
            </a:r>
            <a:r>
              <a:rPr lang="en-US" sz="1500" i="1" baseline="-25000" dirty="0" err="1"/>
              <a:t>s</a:t>
            </a:r>
            <a:r>
              <a:rPr lang="en-US" sz="1500" i="1" dirty="0"/>
              <a:t>.</a:t>
            </a:r>
          </a:p>
          <a:p>
            <a:r>
              <a:rPr lang="en-US" sz="1500" dirty="0"/>
              <a:t>Systematically improve the calculation up to convergence</a:t>
            </a:r>
          </a:p>
          <a:p>
            <a:r>
              <a:rPr lang="en-US" sz="1500" dirty="0"/>
              <a:t>Perform an extensive computational study to estimate uncertainties</a:t>
            </a:r>
            <a:endParaRPr lang="en-GB" sz="1500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4F7CA-7272-4EFB-B14F-E2F2AA3F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" y="2231691"/>
            <a:ext cx="2906190" cy="411496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EC466466-2C9A-4E58-A9BD-102AD834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345" y="2231692"/>
            <a:ext cx="2460023" cy="58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D67B61C-8275-4E45-A52E-3B185D4C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52" y="2233830"/>
            <a:ext cx="2191744" cy="5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3A6F1A-A806-4A8E-A640-D7A42C35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26" y="3111569"/>
            <a:ext cx="2145395" cy="56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AEC9F55-A851-4FF2-9F64-9ECBEC41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93" y="3100433"/>
            <a:ext cx="241458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7A5A1-E24B-4E85-A23E-F9191EA36231}"/>
              </a:ext>
            </a:extLst>
          </p:cNvPr>
          <p:cNvSpPr txBox="1"/>
          <p:nvPr/>
        </p:nvSpPr>
        <p:spPr>
          <a:xfrm>
            <a:off x="6743701" y="2364582"/>
            <a:ext cx="32186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5134C4-09B7-443C-9CDF-A4CBDC62AF57}"/>
              </a:ext>
            </a:extLst>
          </p:cNvPr>
          <p:cNvSpPr txBox="1"/>
          <p:nvPr/>
        </p:nvSpPr>
        <p:spPr>
          <a:xfrm>
            <a:off x="7265195" y="3386183"/>
            <a:ext cx="22820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2EC9F9-3F18-46B9-AFA9-B399D23F61A7}"/>
              </a:ext>
            </a:extLst>
          </p:cNvPr>
          <p:cNvSpPr txBox="1"/>
          <p:nvPr/>
        </p:nvSpPr>
        <p:spPr>
          <a:xfrm>
            <a:off x="4857364" y="3152002"/>
            <a:ext cx="228209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828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US" sz="1500" dirty="0"/>
              <a:t>Use relativistic CCSD(T) to calculate </a:t>
            </a:r>
            <a:r>
              <a:rPr lang="en-US" sz="1500" i="1" dirty="0"/>
              <a:t>W</a:t>
            </a:r>
            <a:r>
              <a:rPr lang="en-US" sz="1500" i="1" baseline="-25000" dirty="0"/>
              <a:t>d</a:t>
            </a:r>
            <a:r>
              <a:rPr lang="en-US" sz="1500" i="1" dirty="0"/>
              <a:t> </a:t>
            </a:r>
            <a:r>
              <a:rPr lang="en-US" sz="1500" dirty="0"/>
              <a:t> and </a:t>
            </a:r>
            <a:r>
              <a:rPr lang="en-US" sz="1500" i="1" dirty="0" err="1"/>
              <a:t>W</a:t>
            </a:r>
            <a:r>
              <a:rPr lang="en-US" sz="1500" i="1" baseline="-25000" dirty="0" err="1"/>
              <a:t>s</a:t>
            </a:r>
            <a:r>
              <a:rPr lang="en-US" sz="1500" i="1" dirty="0"/>
              <a:t>.</a:t>
            </a:r>
          </a:p>
          <a:p>
            <a:r>
              <a:rPr lang="en-US" sz="1500" dirty="0"/>
              <a:t>Systematically improve the calculation up to convergence</a:t>
            </a:r>
            <a:endParaRPr lang="en-GB" sz="1500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12FAE7-791C-4C78-828E-0BB8FE17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61" y="2818819"/>
            <a:ext cx="4709427" cy="311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654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US" sz="1500" dirty="0"/>
              <a:t>Use relativistic CCSD(T) to calculate </a:t>
            </a:r>
            <a:r>
              <a:rPr lang="en-US" sz="1500" i="1" dirty="0"/>
              <a:t>W</a:t>
            </a:r>
            <a:r>
              <a:rPr lang="en-US" sz="1500" i="1" baseline="-25000" dirty="0"/>
              <a:t>d</a:t>
            </a:r>
            <a:r>
              <a:rPr lang="en-US" sz="1500" i="1" dirty="0"/>
              <a:t> </a:t>
            </a:r>
            <a:r>
              <a:rPr lang="en-US" sz="1500" dirty="0"/>
              <a:t> and </a:t>
            </a:r>
            <a:r>
              <a:rPr lang="en-US" sz="1500" i="1" dirty="0" err="1"/>
              <a:t>W</a:t>
            </a:r>
            <a:r>
              <a:rPr lang="en-US" sz="1500" i="1" baseline="-25000" dirty="0" err="1"/>
              <a:t>s</a:t>
            </a:r>
            <a:r>
              <a:rPr lang="en-US" sz="1500" baseline="-25000" dirty="0"/>
              <a:t> </a:t>
            </a:r>
            <a:r>
              <a:rPr lang="en-US" sz="1500" dirty="0"/>
              <a:t>in </a:t>
            </a:r>
            <a:r>
              <a:rPr lang="en-US" sz="1500" dirty="0" err="1"/>
              <a:t>BaF</a:t>
            </a:r>
            <a:endParaRPr lang="en-US" sz="1500" i="1" dirty="0"/>
          </a:p>
          <a:p>
            <a:r>
              <a:rPr lang="en-US" sz="1500" dirty="0"/>
              <a:t>Systematically improve the calculation up to convergence</a:t>
            </a:r>
          </a:p>
          <a:p>
            <a:r>
              <a:rPr lang="en-US" sz="1500" dirty="0"/>
              <a:t>Perform an extensive computational study to estimate uncertainties</a:t>
            </a:r>
            <a:endParaRPr lang="en-GB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DF0E96-FFF6-465D-9617-729CDEC03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9" y="3349934"/>
            <a:ext cx="3973917" cy="2270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52AA8-82FB-4B64-AC72-8DE5BBB54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520" y="857251"/>
            <a:ext cx="2943480" cy="2486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39D0F-0952-4FC3-AEE8-B180ED3A9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3429000"/>
            <a:ext cx="4275920" cy="25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940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US" sz="1500" dirty="0"/>
              <a:t>Final recommended values:</a:t>
            </a:r>
            <a:endParaRPr lang="en-US" sz="1500" i="1" dirty="0"/>
          </a:p>
          <a:p>
            <a:r>
              <a:rPr lang="en-US" sz="1500" dirty="0"/>
              <a:t> </a:t>
            </a:r>
            <a:endParaRPr lang="en-GB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03A772-6216-4C65-9819-B11344E1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031" y="2246986"/>
            <a:ext cx="5257800" cy="362938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73867A8-A644-4E54-BDEB-BD2E8DE6D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" y="3756497"/>
            <a:ext cx="1897601" cy="18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DFC64-7908-4F90-9020-C9F1D5D3EE68}"/>
              </a:ext>
            </a:extLst>
          </p:cNvPr>
          <p:cNvSpPr/>
          <p:nvPr/>
        </p:nvSpPr>
        <p:spPr>
          <a:xfrm>
            <a:off x="441479" y="5642596"/>
            <a:ext cx="19118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Pi </a:t>
            </a:r>
            <a:r>
              <a:rPr lang="en-US" sz="1350" dirty="0" err="1"/>
              <a:t>Haase</a:t>
            </a:r>
            <a:r>
              <a:rPr lang="en-US" sz="1350" dirty="0"/>
              <a:t>, MS in preparation</a:t>
            </a:r>
            <a:endParaRPr lang="en-GB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22085A-79E8-491D-AD41-4C32E6AD5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71" y="2536407"/>
            <a:ext cx="3042845" cy="86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178C4C-54FF-4BAE-A326-0918971D2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88" y="3036082"/>
            <a:ext cx="1900328" cy="3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226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US" sz="1500" dirty="0"/>
              <a:t>Is the uncertainty estimate realistic?</a:t>
            </a:r>
          </a:p>
          <a:p>
            <a:r>
              <a:rPr lang="en-US" sz="1500" dirty="0"/>
              <a:t>Use a similar property, where comparison to experiment is possible, as a sanity check</a:t>
            </a:r>
          </a:p>
          <a:p>
            <a:r>
              <a:rPr lang="en-US" sz="1500" dirty="0"/>
              <a:t>Magnetic hyperfine structure constants</a:t>
            </a:r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27778-077E-49B7-8F58-4D9913D6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46" y="1354778"/>
            <a:ext cx="3042845" cy="864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15862-EB4D-4BC2-B2EA-BF9BF59C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39" y="3310327"/>
            <a:ext cx="4361682" cy="2068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1907C-612F-49CC-8EFF-E3538ABC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856" y="3198875"/>
            <a:ext cx="3992417" cy="2304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11CB54-D791-4B21-BC92-B64C6C6891D7}"/>
              </a:ext>
            </a:extLst>
          </p:cNvPr>
          <p:cNvSpPr/>
          <p:nvPr/>
        </p:nvSpPr>
        <p:spPr>
          <a:xfrm>
            <a:off x="207170" y="4864893"/>
            <a:ext cx="4117976" cy="235744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803B05-3F9B-454B-BD5B-B8BD830E7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663" y="1854454"/>
            <a:ext cx="1900328" cy="3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97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500" dirty="0"/>
          </a:p>
          <a:p>
            <a:r>
              <a:rPr lang="en-US" sz="1500" dirty="0"/>
              <a:t>Is the uncertainty estimate realistic?</a:t>
            </a:r>
          </a:p>
          <a:p>
            <a:r>
              <a:rPr lang="en-US" sz="1500" dirty="0"/>
              <a:t>Use a similar property, where comparison to experiment is possible, as a sanity check</a:t>
            </a:r>
          </a:p>
          <a:p>
            <a:r>
              <a:rPr lang="en-US" sz="1500" dirty="0"/>
              <a:t>Magnetic hyperfine structure constants</a:t>
            </a:r>
          </a:p>
          <a:p>
            <a:pPr marL="0" indent="0">
              <a:buNone/>
            </a:pPr>
            <a:endParaRPr lang="en-GB" sz="1500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27778-077E-49B7-8F58-4D9913D6A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146" y="1354778"/>
            <a:ext cx="3042845" cy="864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15862-EB4D-4BC2-B2EA-BF9BF59C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" y="3181740"/>
            <a:ext cx="3675064" cy="1743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41907C-612F-49CC-8EFF-E3538ABC6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139" y="2958836"/>
            <a:ext cx="3406436" cy="19661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11CB54-D791-4B21-BC92-B64C6C6891D7}"/>
              </a:ext>
            </a:extLst>
          </p:cNvPr>
          <p:cNvSpPr/>
          <p:nvPr/>
        </p:nvSpPr>
        <p:spPr>
          <a:xfrm>
            <a:off x="650082" y="4464844"/>
            <a:ext cx="3675064" cy="214313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E5027-B799-4AD9-A9B2-64E57424C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07" y="2605906"/>
            <a:ext cx="7630187" cy="2514818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69405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6" name="Content Placeholder 2"/>
          <p:cNvSpPr txBox="1"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Combination of methods is highly suitable to small heavy systems; high accuracy and strong predictive power</a:t>
            </a:r>
          </a:p>
          <a:p>
            <a:pPr algn="just">
              <a:buSzPct val="100000"/>
            </a:pPr>
            <a:r>
              <a:rPr lang="en-US" sz="2600" dirty="0">
                <a:solidFill>
                  <a:schemeClr val="tx1"/>
                </a:solidFill>
              </a:rPr>
              <a:t>Versatile: different types of systems, different properties (IPs, EAs, transition energies, polarizabilities, hyperfine structure parameters, various </a:t>
            </a:r>
            <a:r>
              <a:rPr lang="en-US" sz="2600">
                <a:solidFill>
                  <a:schemeClr val="tx1"/>
                </a:solidFill>
              </a:rPr>
              <a:t>coupling constants…)</a:t>
            </a:r>
            <a:endParaRPr lang="en-GB" sz="2600" dirty="0">
              <a:solidFill>
                <a:schemeClr val="tx1"/>
              </a:solidFill>
            </a:endParaRPr>
          </a:p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We can provide meaningful predictions, which can be directly used to plan/interpret experiments or to compare to measurement results</a:t>
            </a:r>
          </a:p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We can also learn something about systems where no experiments are (yet) possible</a:t>
            </a:r>
          </a:p>
        </p:txBody>
      </p:sp>
    </p:spTree>
    <p:extLst>
      <p:ext uri="{BB962C8B-B14F-4D97-AF65-F5344CB8AC3E}">
        <p14:creationId xmlns:p14="http://schemas.microsoft.com/office/powerpoint/2010/main" val="31979286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6" name="Content Placeholder 2"/>
          <p:cNvSpPr txBox="1"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just">
              <a:buSzPct val="100000"/>
              <a:buNone/>
            </a:pPr>
            <a:r>
              <a:rPr lang="en-GB" sz="2600" dirty="0">
                <a:solidFill>
                  <a:schemeClr val="tx1"/>
                </a:solidFill>
              </a:rPr>
              <a:t>We successfully use these methods in other problems and research topics (both in support of experiment and for purely theoretical research):</a:t>
            </a:r>
          </a:p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Investigations of highly charged ions</a:t>
            </a:r>
          </a:p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Search for variation of fundamental constants with atoms and molecules</a:t>
            </a:r>
          </a:p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Search for parity violation in molecules</a:t>
            </a:r>
          </a:p>
          <a:p>
            <a:pPr algn="just">
              <a:buSzPct val="100000"/>
            </a:pPr>
            <a:r>
              <a:rPr lang="en-GB" sz="2600" dirty="0">
                <a:solidFill>
                  <a:schemeClr val="tx1"/>
                </a:solidFill>
              </a:rPr>
              <a:t>And …</a:t>
            </a:r>
          </a:p>
          <a:p>
            <a:pPr marL="114300" indent="0" algn="just">
              <a:buSzPct val="100000"/>
              <a:buNone/>
            </a:pPr>
            <a:endParaRPr lang="en-GB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8962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</a:t>
            </a:r>
            <a:r>
              <a:rPr lang="en-GB" dirty="0" err="1"/>
              <a:t>eEDM</a:t>
            </a:r>
            <a:r>
              <a:rPr lang="en-GB" dirty="0"/>
              <a:t> in molecules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85978"/>
            <a:ext cx="7772400" cy="449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8431" y="6093296"/>
            <a:ext cx="7032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Both support of the experiment and theoretical investigations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35361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Borschevsky\Documents\RFF_Stuff\Phot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84584"/>
            <a:ext cx="2813073" cy="214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960" y="3535956"/>
            <a:ext cx="17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Yongliang</a:t>
            </a:r>
            <a:r>
              <a:rPr lang="en-US" dirty="0"/>
              <a:t> </a:t>
            </a:r>
            <a:r>
              <a:rPr lang="en-US" dirty="0" err="1"/>
              <a:t>Hao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16" y="1340946"/>
            <a:ext cx="2302403" cy="228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51920" y="3535956"/>
            <a:ext cx="1296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Pi </a:t>
            </a:r>
            <a:r>
              <a:rPr lang="en-US" dirty="0" err="1"/>
              <a:t>Haase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" y="4005064"/>
            <a:ext cx="1374388" cy="24365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6296" y="6451180"/>
            <a:ext cx="1510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Hallo </a:t>
            </a:r>
            <a:r>
              <a:rPr lang="en-US" dirty="0" err="1"/>
              <a:t>Arbely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12" y="1428380"/>
            <a:ext cx="2107576" cy="21075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16216" y="3535956"/>
            <a:ext cx="1372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Yangyang</a:t>
            </a:r>
            <a:r>
              <a:rPr lang="en-US" dirty="0"/>
              <a:t> </a:t>
            </a:r>
            <a:r>
              <a:rPr lang="en-US" dirty="0" err="1"/>
              <a:t>Guo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05064"/>
            <a:ext cx="1840785" cy="23764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08344" y="6439092"/>
            <a:ext cx="2005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Janna de Wit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68" y="3954660"/>
            <a:ext cx="1390464" cy="24719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267987" y="6426596"/>
            <a:ext cx="1869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Diewertje</a:t>
            </a:r>
            <a:r>
              <a:rPr lang="en-GB" dirty="0"/>
              <a:t> </a:t>
            </a:r>
            <a:r>
              <a:rPr lang="en-GB" dirty="0" err="1"/>
              <a:t>Doeglas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764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b="1" dirty="0">
                <a:solidFill>
                  <a:srgbClr val="C00000"/>
                </a:solidFill>
              </a:rPr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9032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0" y="157754"/>
            <a:ext cx="1488850" cy="10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768" y="3214920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Peter </a:t>
            </a:r>
            <a:r>
              <a:rPr lang="en-NZ" dirty="0" err="1"/>
              <a:t>Schwerdtfeger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67" y="4666269"/>
            <a:ext cx="1715248" cy="1715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461" y="640420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Lukas </a:t>
            </a:r>
            <a:r>
              <a:rPr lang="en-NZ" dirty="0" err="1"/>
              <a:t>Pasteka</a:t>
            </a:r>
            <a:endParaRPr lang="en-NZ" dirty="0"/>
          </a:p>
        </p:txBody>
      </p:sp>
      <p:pic>
        <p:nvPicPr>
          <p:cNvPr id="6" name="Picture 5" descr="unsw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3849" y="3573016"/>
            <a:ext cx="2713484" cy="904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043" y="643873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Julian </a:t>
            </a:r>
            <a:r>
              <a:rPr lang="en-NZ" dirty="0" err="1"/>
              <a:t>Berengut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50" y="192250"/>
            <a:ext cx="2671167" cy="1052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6" y="1340768"/>
            <a:ext cx="1778661" cy="1563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40768"/>
            <a:ext cx="1607563" cy="1688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1085" y="3140968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Uzi </a:t>
            </a:r>
            <a:r>
              <a:rPr lang="en-NZ" dirty="0" err="1"/>
              <a:t>Kaldor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>
            <a:off x="5850194" y="3068960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Ephraim </a:t>
            </a:r>
            <a:r>
              <a:rPr lang="en-NZ" dirty="0" err="1"/>
              <a:t>Eliav</a:t>
            </a:r>
            <a:endParaRPr lang="en-NZ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8" y="1214163"/>
            <a:ext cx="1591014" cy="192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3573016"/>
            <a:ext cx="943990" cy="10523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22" y="4666269"/>
            <a:ext cx="2084082" cy="17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0" y="4757605"/>
            <a:ext cx="2043435" cy="1532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3" y="3681348"/>
            <a:ext cx="969128" cy="993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2331" y="6369277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/>
              <a:t>Miroslav</a:t>
            </a:r>
            <a:r>
              <a:rPr lang="en-NZ" dirty="0"/>
              <a:t> </a:t>
            </a:r>
            <a:r>
              <a:rPr lang="en-NZ" dirty="0" err="1"/>
              <a:t>Ilias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924831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0" y="157754"/>
            <a:ext cx="1488850" cy="100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768" y="3214920"/>
            <a:ext cx="225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Peter </a:t>
            </a:r>
            <a:r>
              <a:rPr lang="en-NZ" dirty="0" err="1"/>
              <a:t>Schwerdtfeger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867" y="4666269"/>
            <a:ext cx="1715248" cy="1715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461" y="6404206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Lukas </a:t>
            </a:r>
            <a:r>
              <a:rPr lang="en-NZ" dirty="0" err="1"/>
              <a:t>Pasteka</a:t>
            </a:r>
            <a:endParaRPr lang="en-NZ" dirty="0"/>
          </a:p>
        </p:txBody>
      </p:sp>
      <p:pic>
        <p:nvPicPr>
          <p:cNvPr id="6" name="Picture 5" descr="unsw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3849" y="3573016"/>
            <a:ext cx="2713484" cy="904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043" y="643873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Julian </a:t>
            </a:r>
            <a:r>
              <a:rPr lang="en-NZ" dirty="0" err="1"/>
              <a:t>Berengut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050" y="192250"/>
            <a:ext cx="2671167" cy="1052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86" y="1340768"/>
            <a:ext cx="1778661" cy="1563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40768"/>
            <a:ext cx="1607563" cy="1688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11085" y="3140968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Uzi </a:t>
            </a:r>
            <a:r>
              <a:rPr lang="en-NZ" dirty="0" err="1"/>
              <a:t>Kaldor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>
            <a:off x="5850194" y="3068960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Ephraim </a:t>
            </a:r>
            <a:r>
              <a:rPr lang="en-NZ" dirty="0" err="1"/>
              <a:t>Eliav</a:t>
            </a:r>
            <a:endParaRPr lang="en-NZ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8" y="1214163"/>
            <a:ext cx="1591014" cy="192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60" y="3573016"/>
            <a:ext cx="943990" cy="10523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22" y="4666269"/>
            <a:ext cx="2084082" cy="17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0" y="4757605"/>
            <a:ext cx="2043435" cy="1532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3" y="3681348"/>
            <a:ext cx="969128" cy="993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2331" y="6369277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/>
              <a:t>Miroslav</a:t>
            </a:r>
            <a:r>
              <a:rPr lang="en-NZ" dirty="0"/>
              <a:t> </a:t>
            </a:r>
            <a:r>
              <a:rPr lang="en-NZ" dirty="0" err="1"/>
              <a:t>Ilias</a:t>
            </a:r>
            <a:endParaRPr lang="en-NZ" dirty="0"/>
          </a:p>
        </p:txBody>
      </p:sp>
      <p:sp>
        <p:nvSpPr>
          <p:cNvPr id="19" name="TextBox 18"/>
          <p:cNvSpPr txBox="1"/>
          <p:nvPr/>
        </p:nvSpPr>
        <p:spPr>
          <a:xfrm>
            <a:off x="511788" y="2904426"/>
            <a:ext cx="7326589" cy="707886"/>
          </a:xfrm>
          <a:prstGeom prst="rect">
            <a:avLst/>
          </a:prstGeom>
          <a:solidFill>
            <a:schemeClr val="bg2"/>
          </a:solidFill>
          <a:ln w="666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NZ" sz="40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99063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Ionization potential of </a:t>
            </a:r>
            <a:r>
              <a:rPr lang="en-GB" sz="3200" b="1" dirty="0" err="1"/>
              <a:t>Lr</a:t>
            </a:r>
            <a:r>
              <a:rPr lang="en-GB" sz="3200" b="1" dirty="0"/>
              <a:t> (Z=103)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sz="2500" dirty="0"/>
              <a:t>Measurement using surface ionization technique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56178"/>
            <a:ext cx="4610133" cy="418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2937867" cy="136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6" y="3933056"/>
            <a:ext cx="294397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0292" y="549439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sz="2000" i="1" dirty="0"/>
              <a:t>Q</a:t>
            </a:r>
            <a:r>
              <a:rPr lang="en-NZ" sz="2000" baseline="-25000" dirty="0"/>
              <a:t>i</a:t>
            </a:r>
            <a:r>
              <a:rPr lang="en-NZ" sz="2000" dirty="0"/>
              <a:t> and </a:t>
            </a:r>
            <a:r>
              <a:rPr lang="en-NZ" sz="2000" i="1" dirty="0"/>
              <a:t>Q</a:t>
            </a:r>
            <a:r>
              <a:rPr lang="en-NZ" sz="2000" baseline="-25000" dirty="0"/>
              <a:t>0</a:t>
            </a:r>
            <a:r>
              <a:rPr lang="en-NZ" sz="2000" dirty="0"/>
              <a:t>:</a:t>
            </a:r>
            <a:r>
              <a:rPr lang="en-NZ" sz="2000" baseline="-25000" dirty="0"/>
              <a:t> </a:t>
            </a:r>
            <a:r>
              <a:rPr lang="en-NZ" sz="2000" dirty="0"/>
              <a:t>partition functions of the ion and the atom, calculated using </a:t>
            </a:r>
            <a:r>
              <a:rPr lang="en-NZ" sz="2000" u="sng" dirty="0"/>
              <a:t>excitation energies</a:t>
            </a:r>
            <a:r>
              <a:rPr lang="en-NZ" sz="2000" dirty="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627784" y="4725144"/>
            <a:ext cx="504056" cy="76925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53687" y="3604374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Lr</a:t>
            </a:r>
            <a:endParaRPr lang="en-GB" b="1" dirty="0"/>
          </a:p>
        </p:txBody>
      </p:sp>
      <p:sp>
        <p:nvSpPr>
          <p:cNvPr id="10" name="Oval 9"/>
          <p:cNvSpPr/>
          <p:nvPr/>
        </p:nvSpPr>
        <p:spPr>
          <a:xfrm>
            <a:off x="6309671" y="3789040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908720"/>
            <a:ext cx="1368152" cy="1368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F97E16-3EED-4BD3-B9AD-305AE0A2D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6099291"/>
            <a:ext cx="1670162" cy="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14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Ionization potential of </a:t>
            </a:r>
            <a:r>
              <a:rPr lang="en-GB" sz="3200" b="1" dirty="0" err="1"/>
              <a:t>Lr</a:t>
            </a:r>
            <a:r>
              <a:rPr lang="en-GB" sz="3200" b="1" dirty="0"/>
              <a:t> (Z=103)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sz="2500" dirty="0"/>
              <a:t>Measurement using surface ionization technique</a:t>
            </a:r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56178"/>
            <a:ext cx="4610133" cy="418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2937867" cy="136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46" y="3933056"/>
            <a:ext cx="2943979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2627784" y="4725144"/>
            <a:ext cx="504056" cy="769254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53687" y="3604374"/>
            <a:ext cx="39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Lr</a:t>
            </a:r>
            <a:endParaRPr lang="en-GB" b="1" dirty="0"/>
          </a:p>
        </p:txBody>
      </p:sp>
      <p:sp>
        <p:nvSpPr>
          <p:cNvPr id="10" name="Oval 9"/>
          <p:cNvSpPr/>
          <p:nvPr/>
        </p:nvSpPr>
        <p:spPr>
          <a:xfrm>
            <a:off x="6309671" y="3789040"/>
            <a:ext cx="144016" cy="1440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908720"/>
            <a:ext cx="1368152" cy="1368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F97E16-3EED-4BD3-B9AD-305AE0A2D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99" y="5370661"/>
            <a:ext cx="3020481" cy="12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2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FSCC: spectra of Lu and </a:t>
            </a:r>
            <a:r>
              <a:rPr lang="en-GB" sz="3200" b="1" dirty="0" err="1"/>
              <a:t>Lr</a:t>
            </a:r>
            <a:endParaRPr lang="en-GB" sz="3200" b="1" dirty="0"/>
          </a:p>
        </p:txBody>
      </p:sp>
      <p:pic>
        <p:nvPicPr>
          <p:cNvPr id="7" name="Picture 16" descr="periodic_table_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00" y="0"/>
            <a:ext cx="2592000" cy="1944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1521" y="1634557"/>
          <a:ext cx="7128791" cy="4801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6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2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5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57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2644"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[eV]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NZ" sz="2000" dirty="0">
                        <a:latin typeface="+mn-lt"/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 Lu</a:t>
                      </a:r>
                      <a:r>
                        <a:rPr lang="en-NZ" sz="2000" baseline="0" dirty="0">
                          <a:latin typeface="+mn-lt"/>
                        </a:rPr>
                        <a:t> (FSCC)</a:t>
                      </a:r>
                      <a:endParaRPr lang="en-NZ" sz="2000" dirty="0">
                        <a:latin typeface="+mn-lt"/>
                      </a:endParaRP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Lu (Exp.)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 err="1">
                          <a:latin typeface="+mn-lt"/>
                        </a:rPr>
                        <a:t>Lr</a:t>
                      </a:r>
                      <a:r>
                        <a:rPr lang="en-NZ" sz="2000" dirty="0">
                          <a:latin typeface="+mn-lt"/>
                        </a:rPr>
                        <a:t> (FSCC)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r>
                        <a:rPr lang="en-NZ" sz="1800" b="1" dirty="0">
                          <a:latin typeface="+mn-lt"/>
                        </a:rPr>
                        <a:t>Ground</a:t>
                      </a:r>
                      <a:r>
                        <a:rPr lang="en-NZ" sz="1800" b="1" baseline="0" dirty="0">
                          <a:latin typeface="+mn-lt"/>
                        </a:rPr>
                        <a:t> state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b="1" dirty="0">
                          <a:latin typeface="+mn-lt"/>
                        </a:rPr>
                        <a:t>6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5</a:t>
                      </a:r>
                      <a:r>
                        <a:rPr lang="en-NZ" sz="1800" b="1" i="1" baseline="0" dirty="0">
                          <a:latin typeface="+mn-lt"/>
                        </a:rPr>
                        <a:t>d 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D</a:t>
                      </a:r>
                      <a:r>
                        <a:rPr lang="en-NZ" sz="1800" b="1" i="0" baseline="-25000" dirty="0">
                          <a:latin typeface="+mn-lt"/>
                        </a:rPr>
                        <a:t>3/2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dirty="0">
                          <a:latin typeface="+mn-lt"/>
                        </a:rPr>
                        <a:t>6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5</a:t>
                      </a:r>
                      <a:r>
                        <a:rPr lang="en-NZ" sz="1800" b="1" i="1" baseline="0" dirty="0">
                          <a:latin typeface="+mn-lt"/>
                        </a:rPr>
                        <a:t>d 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D</a:t>
                      </a:r>
                      <a:r>
                        <a:rPr lang="en-NZ" sz="1800" b="1" i="0" baseline="-25000" dirty="0">
                          <a:latin typeface="+mn-lt"/>
                        </a:rPr>
                        <a:t>3/2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i="0" dirty="0">
                          <a:latin typeface="+mn-lt"/>
                        </a:rPr>
                        <a:t>7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7</a:t>
                      </a:r>
                      <a:r>
                        <a:rPr lang="en-NZ" sz="1800" b="1" i="1" baseline="0" dirty="0">
                          <a:latin typeface="+mn-lt"/>
                        </a:rPr>
                        <a:t>p</a:t>
                      </a:r>
                      <a:r>
                        <a:rPr lang="en-NZ" sz="1800" b="1" i="0" baseline="-25000" dirty="0">
                          <a:latin typeface="+mn-lt"/>
                        </a:rPr>
                        <a:t>1/2</a:t>
                      </a:r>
                      <a:r>
                        <a:rPr lang="en-NZ" sz="1800" b="1" i="1" baseline="0" dirty="0">
                          <a:latin typeface="+mn-lt"/>
                        </a:rPr>
                        <a:t> 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P</a:t>
                      </a:r>
                      <a:r>
                        <a:rPr lang="en-NZ" sz="1800" b="1" i="0" baseline="-25000" dirty="0">
                          <a:latin typeface="+mn-lt"/>
                        </a:rPr>
                        <a:t>1/2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r>
                        <a:rPr lang="en-NZ" sz="1800" b="1" dirty="0">
                          <a:latin typeface="+mn-lt"/>
                        </a:rPr>
                        <a:t>IP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5.311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5.425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4.893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r>
                        <a:rPr lang="en-NZ" sz="1800" b="1" i="0" dirty="0">
                          <a:latin typeface="+mn-lt"/>
                        </a:rPr>
                        <a:t>n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(n-1)</a:t>
                      </a:r>
                      <a:r>
                        <a:rPr lang="en-NZ" sz="1800" b="1" i="1" baseline="0" dirty="0">
                          <a:latin typeface="+mn-lt"/>
                        </a:rPr>
                        <a:t>d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D</a:t>
                      </a:r>
                      <a:r>
                        <a:rPr lang="en-NZ" sz="1800" b="1" baseline="-25000" dirty="0">
                          <a:latin typeface="+mn-lt"/>
                        </a:rPr>
                        <a:t>3/2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0.175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D</a:t>
                      </a:r>
                      <a:r>
                        <a:rPr lang="en-NZ" sz="1800" b="1" baseline="-25000" dirty="0">
                          <a:latin typeface="+mn-lt"/>
                        </a:rPr>
                        <a:t>5/2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0.241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0.247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0.630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i="0" dirty="0">
                          <a:latin typeface="+mn-lt"/>
                        </a:rPr>
                        <a:t>ns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dirty="0">
                          <a:latin typeface="+mn-lt"/>
                        </a:rPr>
                        <a:t>np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P</a:t>
                      </a:r>
                      <a:r>
                        <a:rPr lang="en-NZ" sz="1800" b="1" baseline="-25000" dirty="0">
                          <a:latin typeface="+mn-lt"/>
                        </a:rPr>
                        <a:t>1/2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0.506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0.513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dirty="0">
                          <a:latin typeface="+mn-lt"/>
                        </a:rPr>
                        <a:t>-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P</a:t>
                      </a:r>
                      <a:r>
                        <a:rPr lang="en-NZ" sz="1800" b="1" baseline="-25000" dirty="0">
                          <a:latin typeface="+mn-lt"/>
                        </a:rPr>
                        <a:t>3/2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0.916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0.927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1.040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dirty="0">
                          <a:latin typeface="+mn-lt"/>
                        </a:rPr>
                        <a:t>ns</a:t>
                      </a:r>
                      <a:r>
                        <a:rPr lang="en-NZ" sz="1800" b="1" i="0" dirty="0">
                          <a:latin typeface="+mn-lt"/>
                        </a:rPr>
                        <a:t>(n+1)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S</a:t>
                      </a:r>
                      <a:r>
                        <a:rPr lang="en-NZ" sz="1800" b="1" baseline="-25000" dirty="0">
                          <a:latin typeface="+mn-lt"/>
                        </a:rPr>
                        <a:t>1/2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2.944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2.991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2.496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i="0" dirty="0">
                          <a:latin typeface="+mn-lt"/>
                        </a:rPr>
                        <a:t>n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r>
                        <a:rPr lang="en-NZ" sz="1800" b="1" i="0" baseline="30000" dirty="0">
                          <a:latin typeface="+mn-lt"/>
                        </a:rPr>
                        <a:t>2(</a:t>
                      </a:r>
                      <a:r>
                        <a:rPr lang="en-NZ" sz="1800" b="1" i="0" baseline="0" dirty="0">
                          <a:latin typeface="+mn-lt"/>
                        </a:rPr>
                        <a:t>n+1)</a:t>
                      </a:r>
                      <a:r>
                        <a:rPr lang="en-NZ" sz="1800" b="1" i="1" baseline="0" dirty="0">
                          <a:latin typeface="+mn-lt"/>
                        </a:rPr>
                        <a:t>p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P</a:t>
                      </a:r>
                      <a:r>
                        <a:rPr lang="en-NZ" sz="1800" b="1" baseline="-25000" dirty="0">
                          <a:latin typeface="+mn-lt"/>
                        </a:rPr>
                        <a:t>1/2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3.776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3.649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3.236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P</a:t>
                      </a:r>
                      <a:r>
                        <a:rPr lang="en-NZ" sz="1800" b="1" baseline="-25000" dirty="0">
                          <a:latin typeface="+mn-lt"/>
                        </a:rPr>
                        <a:t>3/2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3.835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3.780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3.408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i="0" dirty="0">
                          <a:latin typeface="+mn-lt"/>
                        </a:rPr>
                        <a:t>n</a:t>
                      </a:r>
                      <a:r>
                        <a:rPr lang="en-NZ" sz="1800" b="1" i="1" dirty="0">
                          <a:latin typeface="+mn-lt"/>
                        </a:rPr>
                        <a:t>s</a:t>
                      </a:r>
                      <a:r>
                        <a:rPr lang="en-NZ" sz="1800" b="1" i="0" baseline="30000" dirty="0">
                          <a:latin typeface="+mn-lt"/>
                        </a:rPr>
                        <a:t>2</a:t>
                      </a:r>
                      <a:r>
                        <a:rPr lang="en-NZ" sz="1800" b="1" i="0" baseline="0" dirty="0">
                          <a:latin typeface="+mn-lt"/>
                        </a:rPr>
                        <a:t>(n)</a:t>
                      </a:r>
                      <a:r>
                        <a:rPr lang="en-NZ" sz="1800" b="1" i="1" baseline="0" dirty="0">
                          <a:latin typeface="+mn-lt"/>
                        </a:rPr>
                        <a:t>d</a:t>
                      </a:r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D</a:t>
                      </a:r>
                      <a:r>
                        <a:rPr lang="en-NZ" sz="1800" b="1" baseline="-25000" dirty="0">
                          <a:latin typeface="+mn-lt"/>
                        </a:rPr>
                        <a:t>3/2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3.959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3.910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3.483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endParaRPr lang="en-NZ" sz="1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800" b="1" baseline="30000" dirty="0">
                          <a:latin typeface="+mn-lt"/>
                        </a:rPr>
                        <a:t>2</a:t>
                      </a:r>
                      <a:r>
                        <a:rPr lang="en-NZ" sz="1800" b="1" baseline="0" dirty="0">
                          <a:latin typeface="+mn-lt"/>
                        </a:rPr>
                        <a:t>D</a:t>
                      </a:r>
                      <a:r>
                        <a:rPr lang="en-NZ" sz="1800" b="1" baseline="-25000" dirty="0">
                          <a:latin typeface="+mn-lt"/>
                        </a:rPr>
                        <a:t>5/2</a:t>
                      </a: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3.972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3.932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3.518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176">
                <a:tc>
                  <a:txBody>
                    <a:bodyPr/>
                    <a:lstStyle/>
                    <a:p>
                      <a:pPr algn="l"/>
                      <a:r>
                        <a:rPr lang="el-GR" sz="1800" b="1" dirty="0">
                          <a:latin typeface="+mn-lt"/>
                          <a:cs typeface="Calibri"/>
                        </a:rPr>
                        <a:t>Δ</a:t>
                      </a:r>
                      <a:r>
                        <a:rPr lang="en-NZ" sz="1800" b="1" i="1" dirty="0">
                          <a:latin typeface="+mn-lt"/>
                          <a:cs typeface="Calibri"/>
                        </a:rPr>
                        <a:t>E</a:t>
                      </a:r>
                      <a:endParaRPr lang="en-NZ" sz="1800" b="1" i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Z" sz="1800" b="1" baseline="300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NZ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0.020</a:t>
                      </a: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N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889544" y="1412776"/>
            <a:ext cx="205414" cy="39604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51520" y="6381328"/>
            <a:ext cx="727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A. </a:t>
            </a:r>
            <a:r>
              <a:rPr lang="en-GB" dirty="0" err="1"/>
              <a:t>Borschevsky</a:t>
            </a:r>
            <a:r>
              <a:rPr lang="en-GB" dirty="0"/>
              <a:t>, E. </a:t>
            </a:r>
            <a:r>
              <a:rPr lang="en-GB" dirty="0" err="1"/>
              <a:t>Eliav</a:t>
            </a:r>
            <a:r>
              <a:rPr lang="en-GB" dirty="0"/>
              <a:t>, Y. Ishikawa, M.J. </a:t>
            </a:r>
            <a:r>
              <a:rPr lang="en-GB" dirty="0" err="1"/>
              <a:t>Vilkas</a:t>
            </a:r>
            <a:r>
              <a:rPr lang="en-GB" dirty="0"/>
              <a:t>, and U. </a:t>
            </a:r>
            <a:r>
              <a:rPr lang="en-GB" dirty="0" err="1"/>
              <a:t>Kaldor</a:t>
            </a:r>
            <a:r>
              <a:rPr lang="en-GB" dirty="0"/>
              <a:t>, EPJD </a:t>
            </a:r>
            <a:r>
              <a:rPr lang="en-GB" b="1" dirty="0"/>
              <a:t>45</a:t>
            </a:r>
            <a:r>
              <a:rPr lang="en-GB" dirty="0"/>
              <a:t>, 115 (2007)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2846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CCSD(T): IPs of Lu and </a:t>
            </a:r>
            <a:r>
              <a:rPr lang="en-GB" sz="3200" b="1" dirty="0" err="1"/>
              <a:t>Lr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z="2500" dirty="0"/>
              <a:t>The experimental IP* and the FSCC excitation energies are used to obtain IP: independent prediction needed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5576" y="2564904"/>
          <a:ext cx="4727798" cy="123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eV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SRCCSD(T)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Exp.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NZ" sz="2000" b="1" dirty="0">
                          <a:latin typeface="+mn-lt"/>
                        </a:rPr>
                        <a:t>Lu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5.418 </a:t>
                      </a:r>
                      <a:r>
                        <a:rPr lang="en-NZ" sz="2000" b="1" dirty="0">
                          <a:latin typeface="+mn-lt"/>
                        </a:rPr>
                        <a:t>(-0.007)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5.425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NZ" sz="2000" b="1" dirty="0" err="1">
                          <a:latin typeface="+mn-lt"/>
                        </a:rPr>
                        <a:t>Lr</a:t>
                      </a:r>
                      <a:endParaRPr lang="en-NZ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b="1" dirty="0">
                          <a:latin typeface="+mn-lt"/>
                        </a:rPr>
                        <a:t>4.963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rgbClr val="C00000"/>
                          </a:solidFill>
                          <a:latin typeface="+mn-lt"/>
                        </a:rPr>
                        <a:t> 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294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CCSD(T): IPs of Lu and </a:t>
            </a:r>
            <a:r>
              <a:rPr lang="en-GB" sz="3200" b="1" dirty="0" err="1"/>
              <a:t>Lr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sz="2500" dirty="0"/>
              <a:t>The experimental IP* and the FSCC excitation energies are used to obtain IP: independent prediction needed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5576" y="2564904"/>
          <a:ext cx="4727798" cy="1235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2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2848"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eV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SRCCSD(T)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Exp.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NZ" sz="2000" b="1" dirty="0">
                          <a:latin typeface="+mn-lt"/>
                        </a:rPr>
                        <a:t>Lu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5.418 </a:t>
                      </a:r>
                      <a:r>
                        <a:rPr lang="en-NZ" sz="2000" b="1" dirty="0">
                          <a:latin typeface="+mn-lt"/>
                        </a:rPr>
                        <a:t>(-0.007)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dirty="0">
                          <a:latin typeface="+mn-lt"/>
                        </a:rPr>
                        <a:t>5.425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NZ" sz="2000" b="1" dirty="0" err="1">
                          <a:latin typeface="+mn-lt"/>
                        </a:rPr>
                        <a:t>Lr</a:t>
                      </a:r>
                      <a:endParaRPr lang="en-NZ" sz="20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NZ" sz="2000" b="1" dirty="0">
                          <a:latin typeface="+mn-lt"/>
                        </a:rPr>
                        <a:t>4.963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2000" b="1" dirty="0">
                          <a:solidFill>
                            <a:srgbClr val="C00000"/>
                          </a:solidFill>
                          <a:latin typeface="+mn-lt"/>
                        </a:rPr>
                        <a:t>  4.96</a:t>
                      </a:r>
                      <a:r>
                        <a:rPr lang="en-NZ" sz="2000" b="1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+0.08</a:t>
                      </a:r>
                      <a:r>
                        <a:rPr lang="en-NZ" sz="2000" b="1" baseline="-25000" dirty="0">
                          <a:solidFill>
                            <a:srgbClr val="C00000"/>
                          </a:solidFill>
                          <a:latin typeface="+mn-lt"/>
                        </a:rPr>
                        <a:t>-0.07</a:t>
                      </a:r>
                      <a:endParaRPr lang="en-NZ" sz="2000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132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Ground state of </a:t>
            </a:r>
            <a:r>
              <a:rPr lang="en-GB" sz="3200" b="1" dirty="0" err="1"/>
              <a:t>Lr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sz="2500" dirty="0"/>
              <a:t>Ground state of </a:t>
            </a:r>
            <a:r>
              <a:rPr lang="en-NZ" sz="2500" dirty="0" err="1"/>
              <a:t>Lr</a:t>
            </a:r>
            <a:r>
              <a:rPr lang="en-NZ" sz="2500" dirty="0"/>
              <a:t>: 7</a:t>
            </a:r>
            <a:r>
              <a:rPr lang="en-NZ" sz="2500" i="1" dirty="0"/>
              <a:t>s</a:t>
            </a:r>
            <a:r>
              <a:rPr lang="en-NZ" sz="2500" baseline="30000" dirty="0"/>
              <a:t>2</a:t>
            </a:r>
            <a:r>
              <a:rPr lang="en-NZ" sz="2500" b="1" dirty="0"/>
              <a:t>6</a:t>
            </a:r>
            <a:r>
              <a:rPr lang="en-NZ" sz="2500" b="1" i="1" dirty="0"/>
              <a:t>d</a:t>
            </a:r>
            <a:r>
              <a:rPr lang="en-NZ" sz="2500" i="1" dirty="0"/>
              <a:t> </a:t>
            </a:r>
            <a:r>
              <a:rPr lang="en-NZ" sz="2500" baseline="30000" dirty="0"/>
              <a:t>2</a:t>
            </a:r>
            <a:r>
              <a:rPr lang="en-NZ" sz="2500" dirty="0"/>
              <a:t>D</a:t>
            </a:r>
            <a:r>
              <a:rPr lang="en-NZ" sz="2500" baseline="-25000" dirty="0"/>
              <a:t>3/2</a:t>
            </a:r>
            <a:r>
              <a:rPr lang="en-NZ" sz="2500" dirty="0"/>
              <a:t> (like Lu) or 7</a:t>
            </a:r>
            <a:r>
              <a:rPr lang="en-NZ" sz="2500" i="1" dirty="0"/>
              <a:t>s</a:t>
            </a:r>
            <a:r>
              <a:rPr lang="en-NZ" sz="2500" baseline="30000" dirty="0"/>
              <a:t>2</a:t>
            </a:r>
            <a:r>
              <a:rPr lang="en-NZ" sz="2500" b="1" dirty="0"/>
              <a:t>7</a:t>
            </a:r>
            <a:r>
              <a:rPr lang="en-NZ" sz="2500" b="1" i="1" dirty="0"/>
              <a:t>p</a:t>
            </a:r>
            <a:r>
              <a:rPr lang="en-NZ" sz="2500" i="1" dirty="0"/>
              <a:t> </a:t>
            </a:r>
            <a:r>
              <a:rPr lang="en-NZ" sz="2500" baseline="30000" dirty="0"/>
              <a:t>2</a:t>
            </a:r>
            <a:r>
              <a:rPr lang="en-NZ" sz="2500" dirty="0"/>
              <a:t>P</a:t>
            </a:r>
            <a:r>
              <a:rPr lang="en-NZ" sz="2500" baseline="-25000" dirty="0"/>
              <a:t>1/2</a:t>
            </a:r>
            <a:r>
              <a:rPr lang="en-NZ" sz="2500" dirty="0"/>
              <a:t> 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16" descr="periodic_table_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87" y="2060848"/>
            <a:ext cx="2592000" cy="1944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2531" y="3473624"/>
            <a:ext cx="205414" cy="39604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89947" y="2780928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FSCC (eV)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NR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4c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Lu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dirty="0"/>
                        <a:t>D</a:t>
                      </a:r>
                      <a:r>
                        <a:rPr lang="en-NZ" b="1" baseline="-25000" dirty="0"/>
                        <a:t>3/2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baseline="0" dirty="0"/>
                        <a:t>P</a:t>
                      </a:r>
                      <a:r>
                        <a:rPr lang="en-NZ" b="1" baseline="-25000" dirty="0"/>
                        <a:t>1/2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1.608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0.506 (</a:t>
                      </a:r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0.513</a:t>
                      </a:r>
                      <a:r>
                        <a:rPr lang="en-GB" dirty="0"/>
                        <a:t>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err="1"/>
                        <a:t>Lr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dirty="0"/>
                        <a:t>D</a:t>
                      </a:r>
                      <a:r>
                        <a:rPr lang="en-NZ" b="1" baseline="-25000" dirty="0"/>
                        <a:t>3/2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0.175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baseline="0" dirty="0"/>
                        <a:t>P</a:t>
                      </a:r>
                      <a:r>
                        <a:rPr lang="en-NZ" b="1" baseline="-25000" dirty="0"/>
                        <a:t>1/2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2.310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82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sz="2500" dirty="0"/>
              <a:t>Ground state of </a:t>
            </a:r>
            <a:r>
              <a:rPr lang="en-NZ" sz="2500" dirty="0" err="1"/>
              <a:t>Lr</a:t>
            </a:r>
            <a:r>
              <a:rPr lang="en-NZ" sz="2500" dirty="0"/>
              <a:t>: 7</a:t>
            </a:r>
            <a:r>
              <a:rPr lang="en-NZ" sz="2500" i="1" dirty="0"/>
              <a:t>s</a:t>
            </a:r>
            <a:r>
              <a:rPr lang="en-NZ" sz="2500" baseline="30000" dirty="0"/>
              <a:t>2</a:t>
            </a:r>
            <a:r>
              <a:rPr lang="en-NZ" sz="2500" b="1" dirty="0"/>
              <a:t>6</a:t>
            </a:r>
            <a:r>
              <a:rPr lang="en-NZ" sz="2500" b="1" i="1" dirty="0"/>
              <a:t>d</a:t>
            </a:r>
            <a:r>
              <a:rPr lang="en-NZ" sz="2500" i="1" dirty="0"/>
              <a:t> </a:t>
            </a:r>
            <a:r>
              <a:rPr lang="en-NZ" sz="2500" baseline="30000" dirty="0"/>
              <a:t>2</a:t>
            </a:r>
            <a:r>
              <a:rPr lang="en-NZ" sz="2500" dirty="0"/>
              <a:t>D</a:t>
            </a:r>
            <a:r>
              <a:rPr lang="en-NZ" sz="2500" baseline="-25000" dirty="0"/>
              <a:t>3/2</a:t>
            </a:r>
            <a:r>
              <a:rPr lang="en-NZ" sz="2500" dirty="0"/>
              <a:t> (like Lu) or 7</a:t>
            </a:r>
            <a:r>
              <a:rPr lang="en-NZ" sz="2500" i="1" dirty="0"/>
              <a:t>s</a:t>
            </a:r>
            <a:r>
              <a:rPr lang="en-NZ" sz="2500" baseline="30000" dirty="0"/>
              <a:t>2</a:t>
            </a:r>
            <a:r>
              <a:rPr lang="en-NZ" sz="2500" b="1" dirty="0"/>
              <a:t>7</a:t>
            </a:r>
            <a:r>
              <a:rPr lang="en-NZ" sz="2500" b="1" i="1" dirty="0"/>
              <a:t>p</a:t>
            </a:r>
            <a:r>
              <a:rPr lang="en-NZ" sz="2500" i="1" dirty="0"/>
              <a:t> </a:t>
            </a:r>
            <a:r>
              <a:rPr lang="en-NZ" sz="2500" baseline="30000" dirty="0"/>
              <a:t>2</a:t>
            </a:r>
            <a:r>
              <a:rPr lang="en-NZ" sz="2500" dirty="0"/>
              <a:t>P</a:t>
            </a:r>
            <a:r>
              <a:rPr lang="en-NZ" sz="2500" baseline="-25000" dirty="0"/>
              <a:t>1/2</a:t>
            </a:r>
            <a:r>
              <a:rPr lang="en-NZ" sz="2500" dirty="0"/>
              <a:t> 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16" descr="periodic_table_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87" y="2060848"/>
            <a:ext cx="2592000" cy="1944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2531" y="3473624"/>
            <a:ext cx="205414" cy="39604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89947" y="2780928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CCSD(T) (eV)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NR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4c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err="1"/>
                        <a:t>Lr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dirty="0"/>
                        <a:t>D</a:t>
                      </a:r>
                      <a:r>
                        <a:rPr lang="en-NZ" b="1" baseline="-25000" dirty="0"/>
                        <a:t>3/2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0.180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baseline="0" dirty="0"/>
                        <a:t>P</a:t>
                      </a:r>
                      <a:r>
                        <a:rPr lang="en-NZ" b="1" baseline="-25000" dirty="0"/>
                        <a:t>1/2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2.200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39552" y="558924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NZ" sz="2000" dirty="0"/>
              <a:t>Both FSCC and SRCCSD(T) favour </a:t>
            </a:r>
            <a:r>
              <a:rPr lang="en-NZ" sz="2000" b="1" dirty="0">
                <a:solidFill>
                  <a:srgbClr val="C00000"/>
                </a:solidFill>
              </a:rPr>
              <a:t>7</a:t>
            </a:r>
            <a:r>
              <a:rPr lang="en-NZ" sz="2000" b="1" i="1" dirty="0">
                <a:solidFill>
                  <a:srgbClr val="C00000"/>
                </a:solidFill>
              </a:rPr>
              <a:t>s</a:t>
            </a:r>
            <a:r>
              <a:rPr lang="en-NZ" sz="2000" b="1" baseline="30000" dirty="0">
                <a:solidFill>
                  <a:srgbClr val="C00000"/>
                </a:solidFill>
              </a:rPr>
              <a:t>2</a:t>
            </a:r>
            <a:r>
              <a:rPr lang="en-NZ" sz="2000" b="1" dirty="0">
                <a:solidFill>
                  <a:srgbClr val="C00000"/>
                </a:solidFill>
              </a:rPr>
              <a:t>7</a:t>
            </a:r>
            <a:r>
              <a:rPr lang="en-NZ" sz="2000" b="1" i="1" dirty="0">
                <a:solidFill>
                  <a:srgbClr val="C00000"/>
                </a:solidFill>
              </a:rPr>
              <a:t>p</a:t>
            </a:r>
            <a:r>
              <a:rPr lang="en-NZ" sz="2000" b="1" baseline="-25000" dirty="0">
                <a:solidFill>
                  <a:srgbClr val="C00000"/>
                </a:solidFill>
              </a:rPr>
              <a:t>1/2</a:t>
            </a:r>
            <a:r>
              <a:rPr lang="en-NZ" sz="2000" b="1" i="1" dirty="0">
                <a:solidFill>
                  <a:srgbClr val="C00000"/>
                </a:solidFill>
              </a:rPr>
              <a:t> </a:t>
            </a:r>
            <a:r>
              <a:rPr lang="en-NZ" sz="2000" b="1" baseline="30000" dirty="0">
                <a:solidFill>
                  <a:srgbClr val="C00000"/>
                </a:solidFill>
              </a:rPr>
              <a:t>2</a:t>
            </a:r>
            <a:r>
              <a:rPr lang="en-NZ" sz="2000" b="1" dirty="0">
                <a:solidFill>
                  <a:srgbClr val="C00000"/>
                </a:solidFill>
              </a:rPr>
              <a:t>P</a:t>
            </a:r>
            <a:r>
              <a:rPr lang="en-NZ" sz="2000" b="1" baseline="-25000" dirty="0">
                <a:solidFill>
                  <a:srgbClr val="C00000"/>
                </a:solidFill>
              </a:rPr>
              <a:t>1/2</a:t>
            </a:r>
            <a:r>
              <a:rPr lang="en-NZ" sz="2000" b="1" dirty="0">
                <a:solidFill>
                  <a:srgbClr val="C00000"/>
                </a:solidFill>
              </a:rPr>
              <a:t> </a:t>
            </a:r>
            <a:r>
              <a:rPr lang="en-NZ" sz="2000" dirty="0"/>
              <a:t>(due to relativistic stabilization of 7</a:t>
            </a:r>
            <a:r>
              <a:rPr lang="en-NZ" sz="2000" i="1" dirty="0"/>
              <a:t>p</a:t>
            </a:r>
            <a:r>
              <a:rPr lang="en-NZ" sz="2000" baseline="-25000" dirty="0"/>
              <a:t>1/2</a:t>
            </a:r>
            <a:r>
              <a:rPr lang="en-NZ" sz="2000" dirty="0"/>
              <a:t> orbital).</a:t>
            </a:r>
            <a:r>
              <a:rPr lang="en-NZ" sz="2000" b="1" dirty="0"/>
              <a:t> </a:t>
            </a:r>
            <a:r>
              <a:rPr lang="en-NZ" sz="2000" dirty="0"/>
              <a:t>To be confirmed experimentally!</a:t>
            </a:r>
            <a:endParaRPr lang="en-NZ" sz="20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Ground state of </a:t>
            </a:r>
            <a:r>
              <a:rPr lang="en-GB" sz="3200" b="1" dirty="0" err="1"/>
              <a:t>Lr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599883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NZ" sz="2500" dirty="0"/>
              <a:t>Ground state of </a:t>
            </a:r>
            <a:r>
              <a:rPr lang="en-NZ" sz="2500" dirty="0" err="1"/>
              <a:t>Lr</a:t>
            </a:r>
            <a:r>
              <a:rPr lang="en-NZ" sz="2500" dirty="0"/>
              <a:t>: 7</a:t>
            </a:r>
            <a:r>
              <a:rPr lang="en-NZ" sz="2500" i="1" dirty="0"/>
              <a:t>s</a:t>
            </a:r>
            <a:r>
              <a:rPr lang="en-NZ" sz="2500" baseline="30000" dirty="0"/>
              <a:t>2</a:t>
            </a:r>
            <a:r>
              <a:rPr lang="en-NZ" sz="2500" b="1" dirty="0"/>
              <a:t>6</a:t>
            </a:r>
            <a:r>
              <a:rPr lang="en-NZ" sz="2500" b="1" i="1" dirty="0"/>
              <a:t>d</a:t>
            </a:r>
            <a:r>
              <a:rPr lang="en-NZ" sz="2500" i="1" dirty="0"/>
              <a:t> </a:t>
            </a:r>
            <a:r>
              <a:rPr lang="en-NZ" sz="2500" baseline="30000" dirty="0"/>
              <a:t>2</a:t>
            </a:r>
            <a:r>
              <a:rPr lang="en-NZ" sz="2500" dirty="0"/>
              <a:t>D</a:t>
            </a:r>
            <a:r>
              <a:rPr lang="en-NZ" sz="2500" baseline="-25000" dirty="0"/>
              <a:t>3/2</a:t>
            </a:r>
            <a:r>
              <a:rPr lang="en-NZ" sz="2500" dirty="0"/>
              <a:t> (like Lu) or 7</a:t>
            </a:r>
            <a:r>
              <a:rPr lang="en-NZ" sz="2500" i="1" dirty="0"/>
              <a:t>s</a:t>
            </a:r>
            <a:r>
              <a:rPr lang="en-NZ" sz="2500" baseline="30000" dirty="0"/>
              <a:t>2</a:t>
            </a:r>
            <a:r>
              <a:rPr lang="en-NZ" sz="2500" b="1" dirty="0"/>
              <a:t>7</a:t>
            </a:r>
            <a:r>
              <a:rPr lang="en-NZ" sz="2500" b="1" i="1" dirty="0"/>
              <a:t>p</a:t>
            </a:r>
            <a:r>
              <a:rPr lang="en-NZ" sz="2500" i="1" dirty="0"/>
              <a:t> </a:t>
            </a:r>
            <a:r>
              <a:rPr lang="en-NZ" sz="2500" baseline="30000" dirty="0"/>
              <a:t>2</a:t>
            </a:r>
            <a:r>
              <a:rPr lang="en-NZ" sz="2500" dirty="0"/>
              <a:t>P</a:t>
            </a:r>
            <a:r>
              <a:rPr lang="en-NZ" sz="2500" baseline="-25000" dirty="0"/>
              <a:t>1/2</a:t>
            </a:r>
            <a:r>
              <a:rPr lang="en-NZ" sz="2500" dirty="0"/>
              <a:t> ?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16" descr="periodic_table_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987" y="2060848"/>
            <a:ext cx="2592000" cy="1944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752531" y="3473624"/>
            <a:ext cx="205414" cy="39604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89947" y="2780928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CCSD(T) (eV)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NR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4c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b="1" dirty="0" err="1"/>
                        <a:t>Lr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dirty="0"/>
                        <a:t>D</a:t>
                      </a:r>
                      <a:r>
                        <a:rPr lang="en-NZ" b="1" baseline="-25000" dirty="0"/>
                        <a:t>3/2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0.180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b="1" baseline="30000" dirty="0"/>
                        <a:t>2</a:t>
                      </a:r>
                      <a:r>
                        <a:rPr lang="en-NZ" b="1" i="0" baseline="0" dirty="0"/>
                        <a:t>P</a:t>
                      </a:r>
                      <a:r>
                        <a:rPr lang="en-NZ" b="1" baseline="-25000" dirty="0"/>
                        <a:t>1/2</a:t>
                      </a:r>
                      <a:endParaRPr lang="en-GB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2.200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39552" y="558924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NZ" sz="2000" dirty="0"/>
              <a:t>Both FSCC and SRCCSD(T) favour </a:t>
            </a:r>
            <a:r>
              <a:rPr lang="en-NZ" sz="2000" b="1" dirty="0">
                <a:solidFill>
                  <a:srgbClr val="C00000"/>
                </a:solidFill>
              </a:rPr>
              <a:t>7</a:t>
            </a:r>
            <a:r>
              <a:rPr lang="en-NZ" sz="2000" b="1" i="1" dirty="0">
                <a:solidFill>
                  <a:srgbClr val="C00000"/>
                </a:solidFill>
              </a:rPr>
              <a:t>s</a:t>
            </a:r>
            <a:r>
              <a:rPr lang="en-NZ" sz="2000" b="1" baseline="30000" dirty="0">
                <a:solidFill>
                  <a:srgbClr val="C00000"/>
                </a:solidFill>
              </a:rPr>
              <a:t>2</a:t>
            </a:r>
            <a:r>
              <a:rPr lang="en-NZ" sz="2000" b="1" dirty="0">
                <a:solidFill>
                  <a:srgbClr val="C00000"/>
                </a:solidFill>
              </a:rPr>
              <a:t>7</a:t>
            </a:r>
            <a:r>
              <a:rPr lang="en-NZ" sz="2000" b="1" i="1" dirty="0">
                <a:solidFill>
                  <a:srgbClr val="C00000"/>
                </a:solidFill>
              </a:rPr>
              <a:t>p</a:t>
            </a:r>
            <a:r>
              <a:rPr lang="en-NZ" sz="2000" b="1" baseline="-25000" dirty="0">
                <a:solidFill>
                  <a:srgbClr val="C00000"/>
                </a:solidFill>
              </a:rPr>
              <a:t>1/2</a:t>
            </a:r>
            <a:r>
              <a:rPr lang="en-NZ" sz="2000" b="1" i="1" dirty="0">
                <a:solidFill>
                  <a:srgbClr val="C00000"/>
                </a:solidFill>
              </a:rPr>
              <a:t> </a:t>
            </a:r>
            <a:r>
              <a:rPr lang="en-NZ" sz="2000" b="1" baseline="30000" dirty="0">
                <a:solidFill>
                  <a:srgbClr val="C00000"/>
                </a:solidFill>
              </a:rPr>
              <a:t>2</a:t>
            </a:r>
            <a:r>
              <a:rPr lang="en-NZ" sz="2000" b="1" dirty="0">
                <a:solidFill>
                  <a:srgbClr val="C00000"/>
                </a:solidFill>
              </a:rPr>
              <a:t>P</a:t>
            </a:r>
            <a:r>
              <a:rPr lang="en-NZ" sz="2000" b="1" baseline="-25000" dirty="0">
                <a:solidFill>
                  <a:srgbClr val="C00000"/>
                </a:solidFill>
              </a:rPr>
              <a:t>1/2</a:t>
            </a:r>
            <a:r>
              <a:rPr lang="en-NZ" sz="2000" b="1" dirty="0">
                <a:solidFill>
                  <a:srgbClr val="C00000"/>
                </a:solidFill>
              </a:rPr>
              <a:t> </a:t>
            </a:r>
            <a:r>
              <a:rPr lang="en-NZ" sz="2000" dirty="0"/>
              <a:t>(due to relativistic stabilization of 7</a:t>
            </a:r>
            <a:r>
              <a:rPr lang="en-NZ" sz="2000" i="1" dirty="0"/>
              <a:t>p</a:t>
            </a:r>
            <a:r>
              <a:rPr lang="en-NZ" sz="2000" baseline="-25000" dirty="0"/>
              <a:t>1/2</a:t>
            </a:r>
            <a:r>
              <a:rPr lang="en-NZ" sz="2000" dirty="0"/>
              <a:t> orbital).</a:t>
            </a:r>
            <a:r>
              <a:rPr lang="en-NZ" sz="2000" b="1" dirty="0"/>
              <a:t> </a:t>
            </a:r>
            <a:r>
              <a:rPr lang="en-NZ" sz="2000" dirty="0"/>
              <a:t>To be confirmed experimentally!</a:t>
            </a:r>
            <a:endParaRPr lang="en-NZ" sz="2000" b="1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Ground state of </a:t>
            </a:r>
            <a:r>
              <a:rPr lang="en-GB" sz="3200" b="1" dirty="0" err="1"/>
              <a:t>Lr</a:t>
            </a:r>
            <a:endParaRPr lang="en-GB" sz="32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1" y="4293096"/>
            <a:ext cx="7524328" cy="2385142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61" y="226732"/>
            <a:ext cx="3639238" cy="4714436"/>
          </a:xfrm>
          <a:prstGeom prst="rect">
            <a:avLst/>
          </a:prstGeom>
          <a:ln w="98425">
            <a:solidFill>
              <a:schemeClr val="accent1">
                <a:shade val="60000"/>
                <a:satMod val="1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6647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AA09-EF65-449C-A9B7-66DB055A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AA2B2-0FC2-44B6-BCE7-7C2AB9F9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7" y="2702412"/>
            <a:ext cx="6864898" cy="366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376CAF-183A-4076-ACF0-3A2C5E276505}"/>
              </a:ext>
            </a:extLst>
          </p:cNvPr>
          <p:cNvSpPr txBox="1"/>
          <p:nvPr/>
        </p:nvSpPr>
        <p:spPr>
          <a:xfrm>
            <a:off x="1259632" y="6433321"/>
            <a:ext cx="54456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Figure courtesy of </a:t>
            </a:r>
            <a:r>
              <a:rPr lang="en-US" sz="1350" dirty="0" err="1"/>
              <a:t>P.Schwerdtfeger</a:t>
            </a:r>
            <a:endParaRPr lang="en-GB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27D1F-2EFE-40F1-A7E6-790FF83494BC}"/>
              </a:ext>
            </a:extLst>
          </p:cNvPr>
          <p:cNvSpPr txBox="1"/>
          <p:nvPr/>
        </p:nvSpPr>
        <p:spPr>
          <a:xfrm>
            <a:off x="1331597" y="1740113"/>
            <a:ext cx="6409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Compromise between accuracy and computational costs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Choice of method will depend on the problem and the desired accuracy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9EEEC0-6264-44B4-A7FF-BF8AD41B621F}"/>
              </a:ext>
            </a:extLst>
          </p:cNvPr>
          <p:cNvSpPr/>
          <p:nvPr/>
        </p:nvSpPr>
        <p:spPr>
          <a:xfrm>
            <a:off x="1475656" y="4118979"/>
            <a:ext cx="756084" cy="42321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ight Arrow 3">
            <a:extLst>
              <a:ext uri="{FF2B5EF4-FFF2-40B4-BE49-F238E27FC236}">
                <a16:creationId xmlns:a16="http://schemas.microsoft.com/office/drawing/2014/main" id="{13DBD8D5-2C6D-4B67-9EF4-782E3E481325}"/>
              </a:ext>
            </a:extLst>
          </p:cNvPr>
          <p:cNvSpPr/>
          <p:nvPr/>
        </p:nvSpPr>
        <p:spPr>
          <a:xfrm rot="16200000">
            <a:off x="1673435" y="3560674"/>
            <a:ext cx="545963" cy="5706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644AA1-0727-4150-B07A-4FB2B218D3B3}"/>
              </a:ext>
            </a:extLst>
          </p:cNvPr>
          <p:cNvSpPr/>
          <p:nvPr/>
        </p:nvSpPr>
        <p:spPr>
          <a:xfrm>
            <a:off x="2586722" y="4199851"/>
            <a:ext cx="756084" cy="684680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CB7C5D-2805-4C24-A391-576C81AF0CF9}"/>
              </a:ext>
            </a:extLst>
          </p:cNvPr>
          <p:cNvSpPr/>
          <p:nvPr/>
        </p:nvSpPr>
        <p:spPr>
          <a:xfrm>
            <a:off x="5004048" y="5661248"/>
            <a:ext cx="756084" cy="42321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868831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04" y="404664"/>
            <a:ext cx="7990060" cy="1143000"/>
          </a:xfrm>
        </p:spPr>
        <p:txBody>
          <a:bodyPr>
            <a:normAutofit/>
          </a:bodyPr>
          <a:lstStyle/>
          <a:p>
            <a:r>
              <a:rPr lang="en-US" sz="3000" b="1" dirty="0"/>
              <a:t>IPs of </a:t>
            </a:r>
            <a:r>
              <a:rPr lang="en-US" sz="3000" b="1" dirty="0" err="1"/>
              <a:t>Fm</a:t>
            </a:r>
            <a:r>
              <a:rPr lang="en-US" sz="3000" b="1" dirty="0"/>
              <a:t> (Z=100), </a:t>
            </a:r>
            <a:r>
              <a:rPr lang="en-US" sz="3000" b="1" dirty="0" err="1"/>
              <a:t>Md</a:t>
            </a:r>
            <a:r>
              <a:rPr lang="en-US" sz="3000" b="1" dirty="0"/>
              <a:t> (Z=101), and No (Z=102)</a:t>
            </a:r>
            <a:endParaRPr lang="en-GB" sz="3000" b="1" dirty="0"/>
          </a:p>
        </p:txBody>
      </p:sp>
      <p:pic>
        <p:nvPicPr>
          <p:cNvPr id="4" name="Picture 16" descr="periodic_table_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3066835" cy="230012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72399" y="3789040"/>
            <a:ext cx="500785" cy="39604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582960" y="2060848"/>
          <a:ext cx="45937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199">
                <a:tc>
                  <a:txBody>
                    <a:bodyPr/>
                    <a:lstStyle/>
                    <a:p>
                      <a:r>
                        <a:rPr lang="en-US" dirty="0"/>
                        <a:t>(eV)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r>
                        <a:rPr lang="en-US" dirty="0"/>
                        <a:t>CCSD(T)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6.469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6.557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6.638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r>
                        <a:rPr lang="en-US" dirty="0"/>
                        <a:t>Exp.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6.52±0.13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6.59±0.13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6.62±0.06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4824536" cy="2778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115087"/>
            <a:ext cx="8507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*For No, good agreement with previous measurement (</a:t>
            </a:r>
            <a:r>
              <a:rPr lang="en-US" sz="2000" b="1" dirty="0"/>
              <a:t>6.626 eV</a:t>
            </a:r>
            <a:r>
              <a:rPr lang="en-US" sz="2000" dirty="0"/>
              <a:t>) and  with </a:t>
            </a:r>
            <a:r>
              <a:rPr lang="en-US" sz="2000" dirty="0" err="1"/>
              <a:t>CI+all</a:t>
            </a:r>
            <a:r>
              <a:rPr lang="en-US" sz="2000" dirty="0"/>
              <a:t> order </a:t>
            </a:r>
          </a:p>
          <a:p>
            <a:r>
              <a:rPr lang="en-US" sz="2000" dirty="0"/>
              <a:t>prediction of </a:t>
            </a:r>
            <a:r>
              <a:rPr lang="en-US" sz="2000" dirty="0" err="1"/>
              <a:t>Dzuba</a:t>
            </a:r>
            <a:r>
              <a:rPr lang="en-US" sz="2000" dirty="0"/>
              <a:t> </a:t>
            </a:r>
            <a:r>
              <a:rPr lang="en-US" sz="2000" i="1" dirty="0"/>
              <a:t>et al. </a:t>
            </a:r>
            <a:r>
              <a:rPr lang="en-US" sz="2000" dirty="0"/>
              <a:t>(</a:t>
            </a:r>
            <a:r>
              <a:rPr lang="en-US" sz="2000" b="1" dirty="0"/>
              <a:t>4. 743 eV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7699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04" y="404664"/>
            <a:ext cx="7990060" cy="1143000"/>
          </a:xfrm>
        </p:spPr>
        <p:txBody>
          <a:bodyPr>
            <a:normAutofit/>
          </a:bodyPr>
          <a:lstStyle/>
          <a:p>
            <a:r>
              <a:rPr lang="en-US" sz="3000" b="1" dirty="0"/>
              <a:t>IPs of </a:t>
            </a:r>
            <a:r>
              <a:rPr lang="en-US" sz="3000" b="1" dirty="0" err="1"/>
              <a:t>Fm</a:t>
            </a:r>
            <a:r>
              <a:rPr lang="en-US" sz="3000" b="1" dirty="0"/>
              <a:t> (Z=100), </a:t>
            </a:r>
            <a:r>
              <a:rPr lang="en-US" sz="3000" b="1" dirty="0" err="1"/>
              <a:t>Md</a:t>
            </a:r>
            <a:r>
              <a:rPr lang="en-US" sz="3000" b="1" dirty="0"/>
              <a:t> (Z=101), and No (Z=102)</a:t>
            </a:r>
            <a:endParaRPr lang="en-GB" sz="3000" b="1" dirty="0"/>
          </a:p>
        </p:txBody>
      </p:sp>
      <p:pic>
        <p:nvPicPr>
          <p:cNvPr id="4" name="Picture 16" descr="periodic_table_bla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3066835" cy="230012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72399" y="3789040"/>
            <a:ext cx="500785" cy="396042"/>
          </a:xfrm>
          <a:prstGeom prst="rect">
            <a:avLst/>
          </a:pr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582960" y="2060848"/>
          <a:ext cx="459370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84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84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199">
                <a:tc>
                  <a:txBody>
                    <a:bodyPr/>
                    <a:lstStyle/>
                    <a:p>
                      <a:r>
                        <a:rPr lang="en-US" dirty="0"/>
                        <a:t>(eV)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No*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r>
                        <a:rPr lang="en-US" dirty="0"/>
                        <a:t>CCSD(T)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6.469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6.557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6.638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99">
                <a:tc>
                  <a:txBody>
                    <a:bodyPr/>
                    <a:lstStyle/>
                    <a:p>
                      <a:r>
                        <a:rPr lang="en-US" dirty="0"/>
                        <a:t>Exp.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6.52±0.13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6.59±0.13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6.62±0.06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4824536" cy="2778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504" y="6115087"/>
            <a:ext cx="8507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*For No, good agreement with previous measurement (</a:t>
            </a:r>
            <a:r>
              <a:rPr lang="en-US" sz="2000" b="1" dirty="0"/>
              <a:t>6.626 eV</a:t>
            </a:r>
            <a:r>
              <a:rPr lang="en-US" sz="2000" dirty="0"/>
              <a:t>) and  with </a:t>
            </a:r>
            <a:r>
              <a:rPr lang="en-US" sz="2000" dirty="0" err="1"/>
              <a:t>CI+all</a:t>
            </a:r>
            <a:r>
              <a:rPr lang="en-US" sz="2000" dirty="0"/>
              <a:t> order </a:t>
            </a:r>
          </a:p>
          <a:p>
            <a:r>
              <a:rPr lang="en-US" sz="2000" dirty="0"/>
              <a:t>prediction of </a:t>
            </a:r>
            <a:r>
              <a:rPr lang="en-US" sz="2000" dirty="0" err="1"/>
              <a:t>Dzuba</a:t>
            </a:r>
            <a:r>
              <a:rPr lang="en-US" sz="2000" dirty="0"/>
              <a:t> </a:t>
            </a:r>
            <a:r>
              <a:rPr lang="en-US" sz="2000" i="1" dirty="0"/>
              <a:t>et al. </a:t>
            </a:r>
            <a:r>
              <a:rPr lang="en-US" sz="2000" dirty="0"/>
              <a:t>(</a:t>
            </a:r>
            <a:r>
              <a:rPr lang="en-US" sz="2000" b="1" dirty="0"/>
              <a:t>4. 743 eV</a:t>
            </a:r>
            <a:r>
              <a:rPr lang="en-US" sz="2000" dirty="0"/>
              <a:t>)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94051"/>
            <a:ext cx="7344816" cy="2573922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1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dirty="0"/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b="1" dirty="0">
                <a:solidFill>
                  <a:srgbClr val="C00000"/>
                </a:solidFill>
              </a:rPr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827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Can we do better?</a:t>
            </a:r>
            <a:endParaRPr lang="en-GB" sz="2400" b="1" dirty="0">
              <a:solidFill>
                <a:prstClr val="black"/>
              </a:solidFill>
            </a:endParaRPr>
          </a:p>
          <a:p>
            <a:pPr lvl="1">
              <a:buClr>
                <a:srgbClr val="00B050"/>
              </a:buClr>
              <a:buSzPct val="120000"/>
              <a:buFont typeface="Wingdings 2" panose="05020102010507070707" pitchFamily="18" charset="2"/>
              <a:buChar char=""/>
            </a:pPr>
            <a:r>
              <a:rPr lang="en-NZ" dirty="0"/>
              <a:t>Accuracy: </a:t>
            </a:r>
            <a:r>
              <a:rPr lang="en-NZ" b="1" dirty="0"/>
              <a:t>~10s of </a:t>
            </a:r>
            <a:r>
              <a:rPr lang="en-NZ" b="1" dirty="0" err="1"/>
              <a:t>meV</a:t>
            </a:r>
            <a:endParaRPr lang="en-NZ" b="1" dirty="0"/>
          </a:p>
          <a:p>
            <a:pPr marL="320040" lvl="1" indent="0">
              <a:buClr>
                <a:srgbClr val="00B050"/>
              </a:buClr>
              <a:buSzPct val="120000"/>
              <a:buNone/>
            </a:pPr>
            <a:endParaRPr lang="en-NZ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7771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2590209">
            <a:off x="3029831" y="4272268"/>
            <a:ext cx="936104" cy="56143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364088" y="5301208"/>
            <a:ext cx="792088" cy="136815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907704" y="4077072"/>
            <a:ext cx="936104" cy="432048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ight Arrow 3"/>
          <p:cNvSpPr/>
          <p:nvPr/>
        </p:nvSpPr>
        <p:spPr>
          <a:xfrm rot="16200000">
            <a:off x="1907704" y="3392996"/>
            <a:ext cx="828092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156176" y="5715254"/>
            <a:ext cx="612068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8770397">
            <a:off x="3608191" y="3898434"/>
            <a:ext cx="548003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84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  <a:endParaRPr lang="en-GB" sz="2400" b="1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None/>
            </a:pPr>
            <a:endParaRPr lang="en-NZ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7771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 rot="2590209">
            <a:off x="3029831" y="4272268"/>
            <a:ext cx="936104" cy="56143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364088" y="5301208"/>
            <a:ext cx="792088" cy="136815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907704" y="4077072"/>
            <a:ext cx="936104" cy="432048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/>
          <p:cNvSpPr/>
          <p:nvPr/>
        </p:nvSpPr>
        <p:spPr>
          <a:xfrm>
            <a:off x="6156176" y="5715254"/>
            <a:ext cx="612068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764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Complete basis set limit extrapolation</a:t>
            </a: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sp>
        <p:nvSpPr>
          <p:cNvPr id="5" name="object 2"/>
          <p:cNvSpPr/>
          <p:nvPr/>
        </p:nvSpPr>
        <p:spPr>
          <a:xfrm>
            <a:off x="5436096" y="3146235"/>
            <a:ext cx="3344090" cy="2800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3125"/>
            <a:ext cx="4485010" cy="244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65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82141" y="4941168"/>
            <a:ext cx="2818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IP (exp.)=9.2256 eV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51520" y="2348880"/>
          <a:ext cx="60960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endParaRPr lang="en-GB" sz="2200" dirty="0">
                        <a:latin typeface="+mn-lt"/>
                      </a:endParaRP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latin typeface="+mn-lt"/>
                        </a:rPr>
                        <a:t>IP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1" dirty="0">
                          <a:latin typeface="+mn-lt"/>
                        </a:rPr>
                        <a:t>Δ</a:t>
                      </a:r>
                      <a:r>
                        <a:rPr lang="en-GB" sz="2200" b="1" dirty="0">
                          <a:latin typeface="+mn-lt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 err="1">
                          <a:latin typeface="+mn-lt"/>
                        </a:rPr>
                        <a:t>Hartree-Fock</a:t>
                      </a:r>
                      <a:r>
                        <a:rPr lang="en-GB" sz="2200" dirty="0">
                          <a:latin typeface="+mn-lt"/>
                        </a:rPr>
                        <a:t> (NR)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5.9864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-3.2393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Dirac-</a:t>
                      </a:r>
                      <a:r>
                        <a:rPr lang="en-GB" sz="2200" dirty="0" err="1">
                          <a:latin typeface="+mn-lt"/>
                        </a:rPr>
                        <a:t>Hartre</a:t>
                      </a:r>
                      <a:r>
                        <a:rPr lang="en-GB" sz="2200" dirty="0">
                          <a:latin typeface="+mn-lt"/>
                        </a:rPr>
                        <a:t>-</a:t>
                      </a:r>
                      <a:r>
                        <a:rPr lang="en-GB" sz="2200" dirty="0" err="1">
                          <a:latin typeface="+mn-lt"/>
                        </a:rPr>
                        <a:t>Fock</a:t>
                      </a:r>
                      <a:endParaRPr lang="en-GB" sz="22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7.6892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-1.5365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DC-CCSD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9.1163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-0.10937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DC-CCSD(T)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9.2937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0.0680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44208" y="4010633"/>
            <a:ext cx="2118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D4AF37"/>
                </a:solidFill>
              </a:rPr>
              <a:t>Golden standard</a:t>
            </a:r>
          </a:p>
          <a:p>
            <a:r>
              <a:rPr lang="en-GB" sz="2000" b="1" dirty="0">
                <a:solidFill>
                  <a:srgbClr val="D4AF37"/>
                </a:solidFill>
              </a:rPr>
              <a:t>of computational </a:t>
            </a:r>
          </a:p>
          <a:p>
            <a:r>
              <a:rPr lang="en-GB" sz="2000" b="1" dirty="0">
                <a:solidFill>
                  <a:srgbClr val="D4AF37"/>
                </a:solidFill>
              </a:rPr>
              <a:t>chemistry!</a:t>
            </a:r>
          </a:p>
        </p:txBody>
      </p:sp>
    </p:spTree>
    <p:extLst>
      <p:ext uri="{BB962C8B-B14F-4D97-AF65-F5344CB8AC3E}">
        <p14:creationId xmlns:p14="http://schemas.microsoft.com/office/powerpoint/2010/main" val="2566922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indent="0">
              <a:buClr>
                <a:srgbClr val="D34817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320040" lvl="1" indent="0">
              <a:buClr>
                <a:srgbClr val="00B050"/>
              </a:buClr>
              <a:buSzPct val="120000"/>
              <a:buNone/>
            </a:pPr>
            <a:endParaRPr lang="en-NZ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7771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2590209">
            <a:off x="3029831" y="4272268"/>
            <a:ext cx="936104" cy="56143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364088" y="5301208"/>
            <a:ext cx="792088" cy="136815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907704" y="4077072"/>
            <a:ext cx="936104" cy="432048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156176" y="5715254"/>
            <a:ext cx="612068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8770397">
            <a:off x="3608191" y="3898434"/>
            <a:ext cx="548003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921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u="sng" dirty="0">
                <a:solidFill>
                  <a:prstClr val="black"/>
                </a:solidFill>
              </a:rPr>
              <a:t>Correlation treatment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6237312"/>
            <a:ext cx="28184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IP (exp.)=9.2256 eV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83568" y="2964749"/>
          <a:ext cx="60960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endParaRPr lang="en-GB" sz="2200" dirty="0">
                        <a:latin typeface="+mn-lt"/>
                      </a:endParaRP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latin typeface="+mn-lt"/>
                        </a:rPr>
                        <a:t>IP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b="1" dirty="0">
                          <a:latin typeface="+mn-lt"/>
                        </a:rPr>
                        <a:t>Δ</a:t>
                      </a:r>
                      <a:r>
                        <a:rPr lang="en-GB" sz="2200" b="1" dirty="0">
                          <a:latin typeface="+mn-lt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DC-CCSD(T)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9.2937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0.0680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DC-CCSDT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9.2640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0.0383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DC-CCSDTQ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9.2695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>
                          <a:latin typeface="+mn-lt"/>
                        </a:rPr>
                        <a:t>0.0438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>
                          <a:latin typeface="+mn-lt"/>
                        </a:rPr>
                        <a:t>DC-CCSDTQP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+mn-lt"/>
                        </a:rPr>
                        <a:t>9.2697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  <a:latin typeface="+mn-lt"/>
                        </a:rPr>
                        <a:t>0.0440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480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indent="0">
              <a:buClr>
                <a:srgbClr val="D34817"/>
              </a:buClr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320040" lvl="1" indent="0">
              <a:buClr>
                <a:srgbClr val="00B050"/>
              </a:buClr>
              <a:buSzPct val="120000"/>
              <a:buNone/>
            </a:pPr>
            <a:endParaRPr lang="en-NZ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20888"/>
            <a:ext cx="77771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2590209">
            <a:off x="3029831" y="4272268"/>
            <a:ext cx="936104" cy="56143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364088" y="5301208"/>
            <a:ext cx="792088" cy="136815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907704" y="4077072"/>
            <a:ext cx="936104" cy="432048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>
            <a:off x="6156176" y="5715254"/>
            <a:ext cx="612068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8770397">
            <a:off x="3608191" y="3898434"/>
            <a:ext cx="548003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6200000">
            <a:off x="1907704" y="3392996"/>
            <a:ext cx="828092" cy="54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37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AC75-44A2-4771-878D-12040E9A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96752"/>
            <a:ext cx="7380068" cy="41184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/>
              <a:t>What do we want to calculate?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US" sz="2400" dirty="0"/>
              <a:t>Atomic and molecular parameters ( energies, properties) needed in experiments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(usually) heavy systems, hence relativistic methods</a:t>
            </a:r>
          </a:p>
          <a:p>
            <a:r>
              <a:rPr lang="en-US" sz="2400" dirty="0"/>
              <a:t>High accuracy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State-of-the-art treatment of correlation, large basis sets</a:t>
            </a:r>
          </a:p>
          <a:p>
            <a:r>
              <a:rPr lang="en-US" sz="2400" dirty="0"/>
              <a:t>Uncertainty estimates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Robust, transparent methods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83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52606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u="sng" dirty="0">
                <a:solidFill>
                  <a:prstClr val="black"/>
                </a:solidFill>
              </a:rPr>
              <a:t>Treatment of relativity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1800" dirty="0" err="1">
                <a:solidFill>
                  <a:prstClr val="black"/>
                </a:solidFill>
              </a:rPr>
              <a:t>Breit</a:t>
            </a:r>
            <a:r>
              <a:rPr lang="en-US" sz="1800" dirty="0">
                <a:solidFill>
                  <a:prstClr val="black"/>
                </a:solidFill>
              </a:rPr>
              <a:t> term: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None/>
            </a:pPr>
            <a:r>
              <a:rPr lang="en-US" sz="1800" dirty="0">
                <a:solidFill>
                  <a:prstClr val="black"/>
                </a:solidFill>
              </a:rPr>
              <a:t>QED: vacuum </a:t>
            </a:r>
            <a:r>
              <a:rPr lang="en-US" sz="1800" dirty="0" err="1">
                <a:solidFill>
                  <a:prstClr val="black"/>
                </a:solidFill>
              </a:rPr>
              <a:t>polarisation</a:t>
            </a:r>
            <a:r>
              <a:rPr lang="en-US" sz="1800" dirty="0">
                <a:solidFill>
                  <a:prstClr val="black"/>
                </a:solidFill>
              </a:rPr>
              <a:t> + self energy; </a:t>
            </a:r>
            <a:r>
              <a:rPr lang="en-GB" sz="1800" dirty="0"/>
              <a:t>model Lamb shift operator (MLSO) of </a:t>
            </a:r>
            <a:r>
              <a:rPr lang="en-GB" sz="1800" dirty="0" err="1"/>
              <a:t>Shabaev</a:t>
            </a:r>
            <a:r>
              <a:rPr lang="en-GB" sz="1800" dirty="0"/>
              <a:t> (</a:t>
            </a:r>
            <a:r>
              <a:rPr lang="en-GB" sz="1800" dirty="0" err="1"/>
              <a:t>Comput</a:t>
            </a:r>
            <a:r>
              <a:rPr lang="en-GB" sz="1800" dirty="0"/>
              <a:t>. Phys. </a:t>
            </a:r>
            <a:r>
              <a:rPr lang="en-GB" sz="1800" dirty="0" err="1"/>
              <a:t>Commun</a:t>
            </a:r>
            <a:r>
              <a:rPr lang="en-GB" sz="1800" dirty="0"/>
              <a:t>. 189, 175 (2015))</a:t>
            </a:r>
            <a:endParaRPr lang="en-US" sz="18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GB" sz="18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27584" y="2780928"/>
          <a:ext cx="609600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7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712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IP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200" dirty="0">
                          <a:latin typeface="Century Schoolbook"/>
                        </a:rPr>
                        <a:t>Δ</a:t>
                      </a:r>
                      <a:r>
                        <a:rPr lang="en-GB" sz="2200" dirty="0">
                          <a:latin typeface="Perpetua" panose="02020502060401020303" pitchFamily="18" charset="0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DC-CCSDTQP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</a:rPr>
                        <a:t>9.2697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0" dirty="0">
                          <a:solidFill>
                            <a:schemeClr val="tx1"/>
                          </a:solidFill>
                        </a:rPr>
                        <a:t>0.0440</a:t>
                      </a:r>
                    </a:p>
                  </a:txBody>
                  <a:tcPr>
                    <a:solidFill>
                      <a:srgbClr val="D4AF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dirty="0"/>
                        <a:t>+</a:t>
                      </a:r>
                      <a:r>
                        <a:rPr lang="en-GB" sz="2200" dirty="0" err="1"/>
                        <a:t>Breit</a:t>
                      </a:r>
                      <a:r>
                        <a:rPr lang="en-GB" sz="2200" baseline="0" dirty="0"/>
                        <a:t> </a:t>
                      </a:r>
                      <a:endParaRPr lang="en-GB" sz="22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9.2541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0.0284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+</a:t>
                      </a:r>
                      <a:r>
                        <a:rPr lang="en-GB" sz="2200" b="1">
                          <a:solidFill>
                            <a:srgbClr val="C00000"/>
                          </a:solidFill>
                        </a:rPr>
                        <a:t>QED</a:t>
                      </a:r>
                      <a:r>
                        <a:rPr lang="en-GB" sz="2200" b="1" baseline="0">
                          <a:solidFill>
                            <a:srgbClr val="C00000"/>
                          </a:solidFill>
                        </a:rPr>
                        <a:t> (SE+VP)</a:t>
                      </a:r>
                      <a:endParaRPr lang="en-GB" sz="22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9.2288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0.0030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902033"/>
              </p:ext>
            </p:extLst>
          </p:nvPr>
        </p:nvGraphicFramePr>
        <p:xfrm>
          <a:off x="925234" y="5301584"/>
          <a:ext cx="2998694" cy="52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3" imgW="2451100" imgH="444500" progId="Equation.DSMT4">
                  <p:embed/>
                </p:oleObj>
              </mc:Choice>
              <mc:Fallback>
                <p:oleObj name="Equation" r:id="rId3" imgW="2451100" imgH="4445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234" y="5301584"/>
                        <a:ext cx="2998694" cy="521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075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52606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u="sng" dirty="0">
                <a:solidFill>
                  <a:prstClr val="black"/>
                </a:solidFill>
              </a:rPr>
              <a:t> 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528" y="2492896"/>
          <a:ext cx="842493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2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</a:rPr>
                        <a:t>IP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+mn-lt"/>
                        </a:rPr>
                        <a:t>Δ</a:t>
                      </a:r>
                      <a:r>
                        <a:rPr lang="en-GB" sz="2000" dirty="0">
                          <a:latin typeface="+mn-lt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</a:rPr>
                        <a:t>EA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+mn-lt"/>
                        </a:rPr>
                        <a:t>Δ</a:t>
                      </a:r>
                      <a:r>
                        <a:rPr lang="en-GB" sz="2000" dirty="0">
                          <a:latin typeface="+mn-lt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4c-CCSDTQP+Breit+QED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9.2288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0.0030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2.3072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0.0014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79"/>
            <a:ext cx="4332268" cy="26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6" y="4149080"/>
            <a:ext cx="4313224" cy="25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789040"/>
            <a:ext cx="2448272" cy="1440160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3"/>
          </p:cNvCxnSpPr>
          <p:nvPr/>
        </p:nvCxnSpPr>
        <p:spPr>
          <a:xfrm>
            <a:off x="4283968" y="4509120"/>
            <a:ext cx="864096" cy="43204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464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52606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Reaching </a:t>
            </a:r>
            <a:r>
              <a:rPr lang="en-US" sz="2400" b="1" dirty="0" err="1">
                <a:solidFill>
                  <a:prstClr val="black"/>
                </a:solidFill>
              </a:rPr>
              <a:t>meV</a:t>
            </a:r>
            <a:r>
              <a:rPr lang="en-US" sz="2400" b="1" dirty="0">
                <a:solidFill>
                  <a:prstClr val="black"/>
                </a:solidFill>
              </a:rPr>
              <a:t> accuracy: IP and EA of gold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u="sng" dirty="0">
                <a:solidFill>
                  <a:prstClr val="black"/>
                </a:solidFill>
              </a:rPr>
              <a:t> 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u="sng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23528" y="2492896"/>
          <a:ext cx="842493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2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2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14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8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endParaRPr lang="en-GB" sz="2200" dirty="0"/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</a:rPr>
                        <a:t>IP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+mn-lt"/>
                        </a:rPr>
                        <a:t>Δ</a:t>
                      </a:r>
                      <a:r>
                        <a:rPr lang="en-GB" sz="2000" dirty="0">
                          <a:latin typeface="+mn-lt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+mn-lt"/>
                        </a:rPr>
                        <a:t>EA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000" dirty="0">
                          <a:latin typeface="+mn-lt"/>
                        </a:rPr>
                        <a:t>Δ</a:t>
                      </a:r>
                      <a:r>
                        <a:rPr lang="en-GB" sz="2000" dirty="0">
                          <a:latin typeface="+mn-lt"/>
                        </a:rPr>
                        <a:t>E (eV)</a:t>
                      </a:r>
                    </a:p>
                  </a:txBody>
                  <a:tcPr>
                    <a:solidFill>
                      <a:srgbClr val="7778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4c-CCSDTQP+Breit+QED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9.2288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0.0030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chemeClr val="tx1"/>
                          </a:solidFill>
                        </a:rPr>
                        <a:t>2.3072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C00000"/>
                          </a:solidFill>
                        </a:rPr>
                        <a:t>0.0014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79"/>
            <a:ext cx="4332268" cy="26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6" y="4149080"/>
            <a:ext cx="4313224" cy="25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789040"/>
            <a:ext cx="2448272" cy="1440160"/>
          </a:xfrm>
          <a:prstGeom prst="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>
            <a:stCxn id="2" idx="3"/>
          </p:cNvCxnSpPr>
          <p:nvPr/>
        </p:nvCxnSpPr>
        <p:spPr>
          <a:xfrm>
            <a:off x="4283968" y="4509120"/>
            <a:ext cx="864096" cy="432048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3" y="4941168"/>
            <a:ext cx="7880963" cy="1694507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746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50088" cy="1143000"/>
          </a:xfrm>
        </p:spPr>
        <p:txBody>
          <a:bodyPr>
            <a:noAutofit/>
          </a:bodyPr>
          <a:lstStyle/>
          <a:p>
            <a:r>
              <a:rPr lang="en-NZ" sz="3400" dirty="0"/>
              <a:t>Reaching </a:t>
            </a:r>
            <a:r>
              <a:rPr lang="en-NZ" sz="3400" dirty="0" err="1"/>
              <a:t>meV</a:t>
            </a:r>
            <a:r>
              <a:rPr lang="en-NZ" sz="3400" dirty="0"/>
              <a:t> accuracy: IP and EA of gold</a:t>
            </a:r>
            <a:endParaRPr lang="en-GB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3573016"/>
            <a:ext cx="5727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/>
              <a:t>IP (exp.)=9.2256 eV, EA (exp.)=2.3086 eV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000" y="1769798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/>
              <a:t>Final results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6" y="4167089"/>
            <a:ext cx="4313224" cy="259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hemists strike gold, solve mystery about precious metal’s properties | Science New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31030"/>
          <a:stretch/>
        </p:blipFill>
        <p:spPr>
          <a:xfrm>
            <a:off x="87051" y="63905"/>
            <a:ext cx="4844990" cy="4103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Picture 11" descr="Il a fallu maîtriser trois infinis physiques pour percer le secret de l'or - Science-et-vi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4" t="6619" r="5883" b="18417"/>
          <a:stretch/>
        </p:blipFill>
        <p:spPr>
          <a:xfrm>
            <a:off x="4865609" y="279618"/>
            <a:ext cx="3666831" cy="4567131"/>
          </a:xfrm>
          <a:prstGeom prst="rect">
            <a:avLst/>
          </a:prstGeom>
        </p:spPr>
      </p:pic>
      <p:pic>
        <p:nvPicPr>
          <p:cNvPr id="14" name="Picture 13" descr="I segreti quantistici del colore dell’o... Le Scienze | NUOVA RESISTENZA antifa'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4" r="12766" b="8218"/>
          <a:stretch/>
        </p:blipFill>
        <p:spPr>
          <a:xfrm>
            <a:off x="4865609" y="3933057"/>
            <a:ext cx="4055466" cy="2793184"/>
          </a:xfrm>
          <a:prstGeom prst="rect">
            <a:avLst/>
          </a:prstGeom>
        </p:spPr>
      </p:pic>
      <p:pic>
        <p:nvPicPr>
          <p:cNvPr id="13" name="Picture 12" descr="News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15914" r="11968" b="50694"/>
          <a:stretch/>
        </p:blipFill>
        <p:spPr>
          <a:xfrm>
            <a:off x="-108520" y="4027415"/>
            <a:ext cx="4845515" cy="28409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43261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dirty="0"/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b="1" dirty="0">
                <a:solidFill>
                  <a:srgbClr val="C00000"/>
                </a:solidFill>
              </a:rPr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308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Electron affinity of At</a:t>
            </a:r>
          </a:p>
          <a:p>
            <a:endParaRPr lang="en-US" sz="2400" dirty="0"/>
          </a:p>
          <a:p>
            <a:r>
              <a:rPr lang="en-US" sz="2400" dirty="0"/>
              <a:t>One of the rarest of all naturally occurring elements</a:t>
            </a:r>
          </a:p>
          <a:p>
            <a:pPr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Knowledge of EA important for targeted alpha cancer therapy</a:t>
            </a:r>
            <a:endParaRPr lang="en-US" sz="2400" b="1" dirty="0"/>
          </a:p>
          <a:p>
            <a:pPr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Measurement at ISOLDE (CERN) by laser-</a:t>
            </a:r>
            <a:r>
              <a:rPr lang="en-US" sz="2400" dirty="0" err="1">
                <a:solidFill>
                  <a:prstClr val="black"/>
                </a:solidFill>
              </a:rPr>
              <a:t>photodetachment</a:t>
            </a:r>
            <a:r>
              <a:rPr lang="en-US" sz="2400" dirty="0">
                <a:solidFill>
                  <a:prstClr val="black"/>
                </a:solidFill>
              </a:rPr>
              <a:t> spectroscopy</a:t>
            </a:r>
          </a:p>
          <a:p>
            <a:pPr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Calculations </a:t>
            </a:r>
            <a:r>
              <a:rPr lang="en-US" sz="2400" u="sng" dirty="0">
                <a:solidFill>
                  <a:prstClr val="black"/>
                </a:solidFill>
              </a:rPr>
              <a:t>before</a:t>
            </a:r>
            <a:r>
              <a:rPr lang="en-US" sz="2400" dirty="0">
                <a:solidFill>
                  <a:prstClr val="black"/>
                </a:solidFill>
              </a:rPr>
              <a:t> the experiment</a:t>
            </a:r>
          </a:p>
          <a:p>
            <a:pPr>
              <a:buClr>
                <a:srgbClr val="D34817"/>
              </a:buClr>
            </a:pPr>
            <a:r>
              <a:rPr lang="en-US" sz="2400" dirty="0">
                <a:solidFill>
                  <a:prstClr val="black"/>
                </a:solidFill>
              </a:rPr>
              <a:t>Guide and confirmation for measurements</a:t>
            </a:r>
          </a:p>
          <a:p>
            <a:pPr marL="0" indent="0">
              <a:buClr>
                <a:srgbClr val="D34817"/>
              </a:buClr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85184"/>
            <a:ext cx="5241925" cy="155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789040"/>
            <a:ext cx="2238785" cy="29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40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Electron affinity of At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GB" sz="2400" b="1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39552" y="2132856"/>
          <a:ext cx="604867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8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“Golden Standard”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DC-CCSD(T)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2.402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Higher</a:t>
                      </a:r>
                      <a:r>
                        <a:rPr lang="en-US" baseline="0" dirty="0">
                          <a:latin typeface="+mn-lt"/>
                        </a:rPr>
                        <a:t> order correlation effects</a:t>
                      </a:r>
                      <a:endParaRPr lang="en-GB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l-GR" dirty="0">
                          <a:latin typeface="+mn-lt"/>
                        </a:rPr>
                        <a:t>Δ</a:t>
                      </a:r>
                      <a:r>
                        <a:rPr lang="en-US" dirty="0">
                          <a:latin typeface="+mn-lt"/>
                        </a:rPr>
                        <a:t>T</a:t>
                      </a:r>
                      <a:endParaRPr lang="en-GB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l-GR" dirty="0">
                          <a:latin typeface="+mn-lt"/>
                        </a:rPr>
                        <a:t>Δ</a:t>
                      </a:r>
                      <a:r>
                        <a:rPr lang="en-US" dirty="0">
                          <a:latin typeface="+mn-lt"/>
                        </a:rPr>
                        <a:t>(Q)</a:t>
                      </a:r>
                      <a:endParaRPr lang="en-GB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Relativity</a:t>
                      </a:r>
                      <a:endParaRPr lang="en-GB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n-US" dirty="0" err="1">
                          <a:latin typeface="+mn-lt"/>
                        </a:rPr>
                        <a:t>Breit</a:t>
                      </a:r>
                      <a:endParaRPr lang="en-GB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+QED (VP+SE)*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Final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3.055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2.414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3.059038(10)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6" y="6021288"/>
            <a:ext cx="754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*Model </a:t>
            </a:r>
            <a:r>
              <a:rPr lang="en-GB" dirty="0"/>
              <a:t>Lamb shift operator (MLSO) of </a:t>
            </a:r>
            <a:r>
              <a:rPr lang="en-GB" dirty="0" err="1"/>
              <a:t>Shabaev</a:t>
            </a:r>
            <a:r>
              <a:rPr lang="en-GB" dirty="0"/>
              <a:t> </a:t>
            </a:r>
            <a:r>
              <a:rPr lang="en-GB" sz="1600" dirty="0"/>
              <a:t>(</a:t>
            </a:r>
            <a:r>
              <a:rPr lang="en-GB" sz="1600" dirty="0" err="1"/>
              <a:t>Comput</a:t>
            </a:r>
            <a:r>
              <a:rPr lang="en-GB" sz="1600" dirty="0"/>
              <a:t>. Phys. </a:t>
            </a:r>
            <a:r>
              <a:rPr lang="en-GB" sz="1600" dirty="0" err="1"/>
              <a:t>Commun</a:t>
            </a:r>
            <a:r>
              <a:rPr lang="en-GB" sz="1600" dirty="0"/>
              <a:t>. 189, 175 (2015))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134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Electron affinity of At: uncertainty evaluation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44452"/>
            <a:ext cx="77771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2590209">
            <a:off x="3029831" y="4272268"/>
            <a:ext cx="936104" cy="56143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364088" y="5301208"/>
            <a:ext cx="792088" cy="1368152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907704" y="4077072"/>
            <a:ext cx="936104" cy="432048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/>
          <p:cNvSpPr/>
          <p:nvPr/>
        </p:nvSpPr>
        <p:spPr>
          <a:xfrm>
            <a:off x="6156176" y="5760259"/>
            <a:ext cx="432048" cy="4500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18770397">
            <a:off x="3625473" y="4050462"/>
            <a:ext cx="369393" cy="3592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 rot="16200000">
            <a:off x="2015716" y="3537012"/>
            <a:ext cx="64807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651953" y="359650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0903" y="287491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224" y="556397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09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Electron affinity of At: uncertainty evaluation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Clr>
                <a:srgbClr val="D3481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Higher order QED effects: smaller than vacuum </a:t>
            </a:r>
            <a:r>
              <a:rPr lang="en-US" sz="2400" dirty="0" err="1">
                <a:solidFill>
                  <a:prstClr val="black"/>
                </a:solidFill>
              </a:rPr>
              <a:t>polarization+self</a:t>
            </a:r>
            <a:r>
              <a:rPr lang="en-US" sz="2400" dirty="0">
                <a:solidFill>
                  <a:prstClr val="black"/>
                </a:solidFill>
              </a:rPr>
              <a:t> energy contributions</a:t>
            </a:r>
          </a:p>
          <a:p>
            <a:pPr marL="0" indent="0">
              <a:buClr>
                <a:srgbClr val="D3481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Higher excitations (full quadruples and higher): smaller than (Q)</a:t>
            </a:r>
          </a:p>
          <a:p>
            <a:pPr marL="0" indent="0">
              <a:buClr>
                <a:srgbClr val="D34817"/>
              </a:buClr>
              <a:buNone/>
            </a:pPr>
            <a:r>
              <a:rPr lang="en-US" sz="2400" dirty="0">
                <a:solidFill>
                  <a:prstClr val="black"/>
                </a:solidFill>
              </a:rPr>
              <a:t>Basis set: half the difference between CBSL and ae4z basis results</a:t>
            </a:r>
          </a:p>
          <a:p>
            <a:pPr marL="0" indent="0">
              <a:buClr>
                <a:srgbClr val="D34817"/>
              </a:buClr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GB" sz="2400" b="1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971600" y="4085145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5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Source of uncertainty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Higher order QED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Higher excitation</a:t>
                      </a:r>
                      <a:r>
                        <a:rPr lang="en-US" baseline="0" dirty="0"/>
                        <a:t>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Basis set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0.015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Total (eV)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0.015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0.016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279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52606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Electron affinity of At 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83568" y="2276872"/>
          <a:ext cx="504056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 (eV)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CCSD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2.961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2.309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+(T)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l-GR" dirty="0">
                          <a:latin typeface="+mn-lt"/>
                        </a:rPr>
                        <a:t>Δ</a:t>
                      </a:r>
                      <a:r>
                        <a:rPr lang="en-US" dirty="0">
                          <a:latin typeface="+mn-lt"/>
                        </a:rPr>
                        <a:t>T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l-GR" dirty="0">
                          <a:latin typeface="+mn-lt"/>
                        </a:rPr>
                        <a:t>Δ</a:t>
                      </a:r>
                      <a:r>
                        <a:rPr lang="en-US" dirty="0">
                          <a:latin typeface="+mn-lt"/>
                        </a:rPr>
                        <a:t>(Q)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n-US" dirty="0" err="1">
                          <a:latin typeface="+mn-lt"/>
                        </a:rPr>
                        <a:t>Breit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+QED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Final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3.055(15)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2.414(16)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3.059038(10)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881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AC75-44A2-4771-878D-12040E9A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52736"/>
            <a:ext cx="7515849" cy="49211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/>
              <a:t>Relativistic coupled cluster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US" sz="2400" dirty="0"/>
              <a:t>Based on the 4c Dirac Hamiltonian</a:t>
            </a:r>
          </a:p>
          <a:p>
            <a:r>
              <a:rPr lang="en-US" sz="2400" dirty="0"/>
              <a:t>Accurate, size-extensive, and size-consistent</a:t>
            </a:r>
          </a:p>
          <a:p>
            <a:pPr marL="0" indent="0">
              <a:buNone/>
            </a:pPr>
            <a:endParaRPr lang="en-GB" sz="2400" b="1" dirty="0">
              <a:solidFill>
                <a:srgbClr val="0070C0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CCSD(T)</a:t>
            </a:r>
            <a:r>
              <a:rPr lang="en-GB" sz="2400" dirty="0"/>
              <a:t> -  single reference coupled cluster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</a:rPr>
              <a:t>Closed shell systems/systems with one dominant configuration (good example: At</a:t>
            </a:r>
            <a:r>
              <a:rPr lang="en-GB" sz="2400" baseline="30000" dirty="0">
                <a:solidFill>
                  <a:srgbClr val="0070C0"/>
                </a:solidFill>
              </a:rPr>
              <a:t>-</a:t>
            </a:r>
            <a:r>
              <a:rPr lang="en-GB" sz="2400" dirty="0">
                <a:solidFill>
                  <a:srgbClr val="0070C0"/>
                </a:solidFill>
              </a:rPr>
              <a:t> [Rn, </a:t>
            </a:r>
            <a:r>
              <a:rPr lang="en-GB" sz="2400" baseline="30000" dirty="0">
                <a:solidFill>
                  <a:srgbClr val="0070C0"/>
                </a:solidFill>
              </a:rPr>
              <a:t>1</a:t>
            </a:r>
            <a:r>
              <a:rPr lang="en-GB" sz="2400" dirty="0">
                <a:solidFill>
                  <a:srgbClr val="0070C0"/>
                </a:solidFill>
              </a:rPr>
              <a:t>S</a:t>
            </a:r>
            <a:r>
              <a:rPr lang="en-GB" sz="2400" baseline="-25000" dirty="0">
                <a:solidFill>
                  <a:srgbClr val="0070C0"/>
                </a:solidFill>
              </a:rPr>
              <a:t>0</a:t>
            </a:r>
            <a:r>
              <a:rPr lang="en-GB" sz="2400" dirty="0">
                <a:solidFill>
                  <a:srgbClr val="0070C0"/>
                </a:solidFill>
              </a:rPr>
              <a:t>],   </a:t>
            </a:r>
            <a:r>
              <a:rPr lang="en-GB" sz="2400" dirty="0" err="1">
                <a:solidFill>
                  <a:srgbClr val="0070C0"/>
                </a:solidFill>
              </a:rPr>
              <a:t>BaF</a:t>
            </a:r>
            <a:r>
              <a:rPr lang="en-GB" sz="2400" dirty="0">
                <a:solidFill>
                  <a:srgbClr val="0070C0"/>
                </a:solidFill>
              </a:rPr>
              <a:t>, </a:t>
            </a:r>
            <a:r>
              <a:rPr lang="en-GB" sz="2400" i="1" dirty="0">
                <a:solidFill>
                  <a:srgbClr val="0070C0"/>
                </a:solidFill>
              </a:rPr>
              <a:t>X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baseline="30000" dirty="0">
                <a:solidFill>
                  <a:srgbClr val="0070C0"/>
                </a:solidFill>
              </a:rPr>
              <a:t>2</a:t>
            </a:r>
            <a:r>
              <a:rPr lang="el-GR" sz="2400" dirty="0">
                <a:solidFill>
                  <a:srgbClr val="0070C0"/>
                </a:solidFill>
              </a:rPr>
              <a:t>Σ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  <a:endParaRPr lang="en-GB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FSCCSD</a:t>
            </a:r>
            <a:r>
              <a:rPr lang="en-GB" sz="2400" dirty="0"/>
              <a:t> – multireference </a:t>
            </a:r>
            <a:r>
              <a:rPr lang="en-GB" sz="2400" dirty="0" err="1"/>
              <a:t>Fock</a:t>
            </a:r>
            <a:r>
              <a:rPr lang="en-GB" sz="2400" dirty="0"/>
              <a:t> space coupled cluster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70C0"/>
                </a:solidFill>
              </a:rPr>
              <a:t>Open shell systems, excited states, bond dissociation (good example: </a:t>
            </a:r>
            <a:r>
              <a:rPr lang="en-GB" sz="2400" dirty="0" err="1">
                <a:solidFill>
                  <a:srgbClr val="0070C0"/>
                </a:solidFill>
              </a:rPr>
              <a:t>ThO</a:t>
            </a:r>
            <a:r>
              <a:rPr lang="en-GB" sz="2400" dirty="0">
                <a:solidFill>
                  <a:srgbClr val="0070C0"/>
                </a:solidFill>
              </a:rPr>
              <a:t>  </a:t>
            </a:r>
            <a:r>
              <a:rPr lang="en-GB" sz="2400" baseline="30000" dirty="0">
                <a:solidFill>
                  <a:srgbClr val="0070C0"/>
                </a:solidFill>
              </a:rPr>
              <a:t>3</a:t>
            </a:r>
            <a:r>
              <a:rPr lang="el-GR" sz="2400" dirty="0">
                <a:solidFill>
                  <a:srgbClr val="0070C0"/>
                </a:solidFill>
              </a:rPr>
              <a:t>Δ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 or any atomic spectrum)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dirty="0"/>
              <a:t>Use the suitable method, or both in complementary manner.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926665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99592" y="1408674"/>
            <a:ext cx="7772400" cy="526068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b="1" dirty="0">
                <a:solidFill>
                  <a:prstClr val="black"/>
                </a:solidFill>
              </a:rPr>
              <a:t>Electron affinity of At 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US" sz="2000" dirty="0">
              <a:solidFill>
                <a:prstClr val="black"/>
              </a:solidFill>
            </a:endParaRPr>
          </a:p>
          <a:p>
            <a:pPr marL="0" indent="0">
              <a:buClr>
                <a:srgbClr val="D34817"/>
              </a:buClr>
              <a:buFont typeface="Wingdings 2"/>
              <a:buNone/>
            </a:pPr>
            <a:endParaRPr lang="en-GB" sz="2400" dirty="0">
              <a:solidFill>
                <a:prstClr val="black"/>
              </a:solidFill>
            </a:endParaRPr>
          </a:p>
          <a:p>
            <a:pPr marL="320040" lvl="1" indent="0">
              <a:buClr>
                <a:srgbClr val="00B050"/>
              </a:buClr>
              <a:buSzPct val="120000"/>
              <a:buFont typeface="Wingdings 2"/>
              <a:buNone/>
            </a:pPr>
            <a:endParaRPr lang="en-NZ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83568" y="2276872"/>
          <a:ext cx="504056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0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 (eV)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CCSD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2.961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2.309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+(T)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l-GR" dirty="0">
                          <a:latin typeface="+mn-lt"/>
                        </a:rPr>
                        <a:t>Δ</a:t>
                      </a:r>
                      <a:r>
                        <a:rPr lang="en-US" dirty="0">
                          <a:latin typeface="+mn-lt"/>
                        </a:rPr>
                        <a:t>T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l-GR" dirty="0">
                          <a:latin typeface="+mn-lt"/>
                        </a:rPr>
                        <a:t>Δ</a:t>
                      </a:r>
                      <a:r>
                        <a:rPr lang="en-US" dirty="0">
                          <a:latin typeface="+mn-lt"/>
                        </a:rPr>
                        <a:t>(Q)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0.004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+</a:t>
                      </a:r>
                      <a:r>
                        <a:rPr lang="en-US" dirty="0" err="1">
                          <a:latin typeface="+mn-lt"/>
                        </a:rPr>
                        <a:t>Breit</a:t>
                      </a:r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+QED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Final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3.055(15)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2.414(16)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Exp.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3.059038(10)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2.41579(5)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1600"/>
          <a:stretch/>
        </p:blipFill>
        <p:spPr>
          <a:xfrm>
            <a:off x="5868144" y="4433912"/>
            <a:ext cx="3170423" cy="21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7" y="260649"/>
            <a:ext cx="5048873" cy="21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573016"/>
            <a:ext cx="331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Lowest for halogens, highest</a:t>
            </a:r>
          </a:p>
          <a:p>
            <a:r>
              <a:rPr lang="en-US" sz="2400" dirty="0"/>
              <a:t>among the rest of the PT</a:t>
            </a:r>
            <a:endParaRPr lang="en-GB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93" y="2768670"/>
            <a:ext cx="474977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7D483-715B-4EC0-AC81-E349ADD0C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21963"/>
            <a:ext cx="1436884" cy="1915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688CF-76F7-403C-8F7F-E94DAEA0AD2C}"/>
              </a:ext>
            </a:extLst>
          </p:cNvPr>
          <p:cNvSpPr txBox="1"/>
          <p:nvPr/>
        </p:nvSpPr>
        <p:spPr>
          <a:xfrm>
            <a:off x="1958360" y="6168476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Yangyang</a:t>
            </a:r>
            <a:r>
              <a:rPr lang="en-US" dirty="0"/>
              <a:t> Guo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945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7" y="260649"/>
            <a:ext cx="5048873" cy="21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573016"/>
            <a:ext cx="331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Lowest for halogens, highest</a:t>
            </a:r>
          </a:p>
          <a:p>
            <a:r>
              <a:rPr lang="en-US" sz="2400" dirty="0"/>
              <a:t>among the rest of the PT</a:t>
            </a:r>
            <a:endParaRPr lang="en-GB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93" y="2768670"/>
            <a:ext cx="474977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57D483-715B-4EC0-AC81-E349ADD0C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21963"/>
            <a:ext cx="1436884" cy="19158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688CF-76F7-403C-8F7F-E94DAEA0AD2C}"/>
              </a:ext>
            </a:extLst>
          </p:cNvPr>
          <p:cNvSpPr txBox="1"/>
          <p:nvPr/>
        </p:nvSpPr>
        <p:spPr>
          <a:xfrm>
            <a:off x="1958360" y="6168476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Yangyang</a:t>
            </a:r>
            <a:r>
              <a:rPr lang="en-US" dirty="0"/>
              <a:t> Guo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D8E31-9BCB-49C4-9867-897088B5FEF6}"/>
              </a:ext>
            </a:extLst>
          </p:cNvPr>
          <p:cNvSpPr txBox="1"/>
          <p:nvPr/>
        </p:nvSpPr>
        <p:spPr>
          <a:xfrm rot="1423530">
            <a:off x="2041630" y="4868488"/>
            <a:ext cx="531280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See poster by </a:t>
            </a:r>
            <a:r>
              <a:rPr lang="en-GB" sz="4000" dirty="0" err="1"/>
              <a:t>Yangyang</a:t>
            </a:r>
            <a:r>
              <a:rPr lang="en-GB" sz="4000" dirty="0"/>
              <a:t> Guo</a:t>
            </a:r>
          </a:p>
        </p:txBody>
      </p:sp>
    </p:spTree>
    <p:extLst>
      <p:ext uri="{BB962C8B-B14F-4D97-AF65-F5344CB8AC3E}">
        <p14:creationId xmlns:p14="http://schemas.microsoft.com/office/powerpoint/2010/main" val="543174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7" y="260649"/>
            <a:ext cx="5048873" cy="21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573016"/>
            <a:ext cx="331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Lowest for halogens, highest</a:t>
            </a:r>
          </a:p>
          <a:p>
            <a:r>
              <a:rPr lang="en-US" sz="2400" dirty="0"/>
              <a:t>among the rest of the PT</a:t>
            </a:r>
            <a:endParaRPr lang="en-GB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474977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8AF932-878F-4C8F-A781-E82527BB9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3" y="2381609"/>
            <a:ext cx="7437765" cy="4290432"/>
          </a:xfrm>
          <a:prstGeom prst="rect">
            <a:avLst/>
          </a:prstGeom>
          <a:ln w="44450">
            <a:solidFill>
              <a:schemeClr val="accent1">
                <a:shade val="60000"/>
                <a:satMod val="110000"/>
                <a:alpha val="9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9516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7" y="260649"/>
            <a:ext cx="5048873" cy="21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573016"/>
            <a:ext cx="33182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Lowest for halogens, highest</a:t>
            </a:r>
          </a:p>
          <a:p>
            <a:r>
              <a:rPr lang="en-US" sz="2400" dirty="0"/>
              <a:t>among the rest of the PT</a:t>
            </a:r>
            <a:endParaRPr lang="en-GB" sz="24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36912"/>
            <a:ext cx="4749770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8AF932-878F-4C8F-A781-E82527BB9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3" y="2381609"/>
            <a:ext cx="7437765" cy="4290432"/>
          </a:xfrm>
          <a:prstGeom prst="rect">
            <a:avLst/>
          </a:prstGeom>
          <a:ln w="44450">
            <a:solidFill>
              <a:schemeClr val="accent1">
                <a:shade val="60000"/>
                <a:satMod val="110000"/>
                <a:alpha val="99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9363A-12C6-4577-B3D6-99C617EFC4E0}"/>
              </a:ext>
            </a:extLst>
          </p:cNvPr>
          <p:cNvSpPr txBox="1"/>
          <p:nvPr/>
        </p:nvSpPr>
        <p:spPr>
          <a:xfrm rot="1423530">
            <a:off x="662818" y="2795336"/>
            <a:ext cx="8452763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EA of Po: see poster by Raphael </a:t>
            </a:r>
            <a:r>
              <a:rPr lang="en-GB" sz="4000" dirty="0" err="1"/>
              <a:t>Crosa</a:t>
            </a:r>
            <a:r>
              <a:rPr lang="en-GB" sz="4000" dirty="0"/>
              <a:t>-Rossa</a:t>
            </a:r>
          </a:p>
        </p:txBody>
      </p:sp>
    </p:spTree>
    <p:extLst>
      <p:ext uri="{BB962C8B-B14F-4D97-AF65-F5344CB8AC3E}">
        <p14:creationId xmlns:p14="http://schemas.microsoft.com/office/powerpoint/2010/main" val="2035121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dirty="0"/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b="1" dirty="0">
                <a:solidFill>
                  <a:srgbClr val="C00000"/>
                </a:solidFill>
              </a:rPr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949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Atom-at-a-time laser spectroscopy on </a:t>
            </a:r>
            <a:r>
              <a:rPr lang="en-US" sz="2400" baseline="30000" dirty="0"/>
              <a:t>252,253,254</a:t>
            </a:r>
            <a:r>
              <a:rPr lang="en-US" sz="2400" dirty="0"/>
              <a:t>No</a:t>
            </a:r>
          </a:p>
          <a:p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(7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6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cs typeface="Times New Roman" panose="02020603050405020304" pitchFamily="18" charset="0"/>
                <a:sym typeface="Wingdings" panose="05000000000000000000" pitchFamily="2" charset="2"/>
              </a:rPr>
              <a:t>transition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818761"/>
            <a:ext cx="2117271" cy="70212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30" y="2924944"/>
            <a:ext cx="3689673" cy="360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Nobelium (Z=102) hyperfine structure</a:t>
            </a:r>
          </a:p>
        </p:txBody>
      </p:sp>
    </p:spTree>
    <p:extLst>
      <p:ext uri="{BB962C8B-B14F-4D97-AF65-F5344CB8AC3E}">
        <p14:creationId xmlns:p14="http://schemas.microsoft.com/office/powerpoint/2010/main" val="14256725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32856"/>
            <a:ext cx="2880320" cy="69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601016"/>
            <a:ext cx="8781116" cy="306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HFS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l-G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b="1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/IJ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HFS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2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dirty="0">
                <a:cs typeface="Times New Roman" panose="02020603050405020304" pitchFamily="18" charset="0"/>
              </a:rPr>
              <a:t>needed: </a:t>
            </a:r>
            <a:r>
              <a:rPr lang="en-US" sz="2200" b="1" dirty="0">
                <a:solidFill>
                  <a:srgbClr val="00B050"/>
                </a:solidFill>
                <a:cs typeface="Times New Roman" panose="02020603050405020304" pitchFamily="18" charset="0"/>
              </a:rPr>
              <a:t>field (</a:t>
            </a:r>
            <a:r>
              <a:rPr lang="en-US" sz="22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F</a:t>
            </a:r>
            <a:r>
              <a:rPr lang="en-US" sz="2200" b="1" baseline="-25000" dirty="0">
                <a:solidFill>
                  <a:srgbClr val="00B050"/>
                </a:solidFill>
                <a:cs typeface="Times New Roman" panose="02020603050405020304" pitchFamily="18" charset="0"/>
              </a:rPr>
              <a:t>s</a:t>
            </a:r>
            <a:r>
              <a:rPr lang="en-US" sz="2200" b="1" dirty="0">
                <a:solidFill>
                  <a:srgbClr val="00B050"/>
                </a:solidFill>
                <a:cs typeface="Times New Roman" panose="02020603050405020304" pitchFamily="18" charset="0"/>
              </a:rPr>
              <a:t>) and mass (</a:t>
            </a:r>
            <a:r>
              <a:rPr lang="en-US" sz="2200" b="1" i="1" dirty="0">
                <a:solidFill>
                  <a:srgbClr val="00B050"/>
                </a:solidFill>
                <a:cs typeface="Times New Roman" panose="02020603050405020304" pitchFamily="18" charset="0"/>
              </a:rPr>
              <a:t>M</a:t>
            </a:r>
            <a:r>
              <a:rPr lang="en-US" sz="2200" b="1" dirty="0">
                <a:solidFill>
                  <a:srgbClr val="00B050"/>
                </a:solidFill>
                <a:cs typeface="Times New Roman" panose="02020603050405020304" pitchFamily="18" charset="0"/>
              </a:rPr>
              <a:t>) shifts</a:t>
            </a:r>
          </a:p>
          <a:p>
            <a:pPr marL="0" indent="0">
              <a:buNone/>
            </a:pPr>
            <a:endParaRPr lang="en-US" sz="2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b="1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q, F</a:t>
            </a:r>
            <a:r>
              <a:rPr lang="en-GB" sz="2200" b="1" i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cs typeface="Times New Roman" panose="02020603050405020304" pitchFamily="18" charset="0"/>
              </a:rPr>
              <a:t>and</a:t>
            </a:r>
            <a:r>
              <a:rPr lang="en-GB" sz="2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200" dirty="0">
                <a:solidFill>
                  <a:srgbClr val="00B050"/>
                </a:solidFill>
                <a:cs typeface="Times New Roman" panose="02020603050405020304" pitchFamily="18" charset="0"/>
              </a:rPr>
              <a:t>: </a:t>
            </a:r>
            <a:r>
              <a:rPr lang="en-GB" sz="2200" dirty="0">
                <a:cs typeface="Times New Roman" panose="02020603050405020304" pitchFamily="18" charset="0"/>
              </a:rPr>
              <a:t>depend on a given electronic state, provided by theory</a:t>
            </a:r>
            <a:endParaRPr lang="en-GB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4427984" y="4886343"/>
            <a:ext cx="720080" cy="144016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280042" y="4886343"/>
            <a:ext cx="720080" cy="144016"/>
          </a:xfrm>
          <a:prstGeom prst="rect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Multiply 4"/>
          <p:cNvSpPr/>
          <p:nvPr/>
        </p:nvSpPr>
        <p:spPr>
          <a:xfrm>
            <a:off x="2843808" y="4831067"/>
            <a:ext cx="216024" cy="25195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Multiply 7"/>
          <p:cNvSpPr/>
          <p:nvPr/>
        </p:nvSpPr>
        <p:spPr>
          <a:xfrm>
            <a:off x="8244408" y="4778400"/>
            <a:ext cx="216024" cy="25195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Nobelium hyperfine structure</a:t>
            </a:r>
          </a:p>
        </p:txBody>
      </p:sp>
    </p:spTree>
    <p:extLst>
      <p:ext uri="{BB962C8B-B14F-4D97-AF65-F5344CB8AC3E}">
        <p14:creationId xmlns:p14="http://schemas.microsoft.com/office/powerpoint/2010/main" val="39364269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736730" y="1772816"/>
          <a:ext cx="360089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q</a:t>
                      </a:r>
                      <a:r>
                        <a:rPr lang="en-GB" i="0" baseline="0" dirty="0"/>
                        <a:t> (GHz/</a:t>
                      </a:r>
                      <a:r>
                        <a:rPr lang="en-GB" i="0" baseline="0" dirty="0" err="1"/>
                        <a:t>eb</a:t>
                      </a:r>
                      <a:r>
                        <a:rPr lang="en-GB" i="0" baseline="0" dirty="0"/>
                        <a:t>)</a:t>
                      </a:r>
                      <a:endParaRPr lang="en-GB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CI+all</a:t>
                      </a:r>
                      <a:r>
                        <a:rPr lang="en-GB" baseline="0" dirty="0"/>
                        <a:t> orders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0.486(70)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FSCC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0.465(70)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MCDF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0.444(75)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6687" y="4005064"/>
            <a:ext cx="826980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HFS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=2.82(69) GHz    (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HFS</a:t>
            </a:r>
            <a:r>
              <a:rPr lang="en-GB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2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GB" sz="2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en-GB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No)=+5.9(1.4)(0.9) </a:t>
            </a:r>
            <a:r>
              <a:rPr lang="en-GB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endParaRPr lang="en-GB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1" dirty="0" err="1">
                <a:latin typeface="Perpetua" panose="02020502060401020303" pitchFamily="18" charset="0"/>
              </a:rPr>
              <a:t>Prolate</a:t>
            </a:r>
            <a:r>
              <a:rPr lang="en-GB" sz="2200" dirty="0">
                <a:latin typeface="Perpetua" panose="02020502060401020303" pitchFamily="18" charset="0"/>
              </a:rPr>
              <a:t> nucleus, in agreement with predictions and earlier indications*.</a:t>
            </a:r>
          </a:p>
          <a:p>
            <a:r>
              <a:rPr lang="en-US" sz="2200" dirty="0">
                <a:cs typeface="Times New Roman" panose="02020603050405020304" pitchFamily="18" charset="0"/>
              </a:rPr>
              <a:t>Also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2200" dirty="0">
                <a:latin typeface="Perpetua" panose="02020502060401020303" pitchFamily="18" charset="0"/>
                <a:cs typeface="Times New Roman" panose="02020603050405020304" pitchFamily="18" charset="0"/>
              </a:rPr>
              <a:t>(</a:t>
            </a:r>
            <a:r>
              <a:rPr lang="en-GB" sz="2200" baseline="30000" dirty="0">
                <a:latin typeface="Perpetua" panose="02020502060401020303" pitchFamily="18" charset="0"/>
                <a:cs typeface="Times New Roman" panose="02020603050405020304" pitchFamily="18" charset="0"/>
              </a:rPr>
              <a:t>253</a:t>
            </a:r>
            <a:r>
              <a:rPr lang="en-GB" sz="2200" dirty="0">
                <a:latin typeface="Perpetua" panose="02020502060401020303" pitchFamily="18" charset="0"/>
                <a:cs typeface="Times New Roman" panose="02020603050405020304" pitchFamily="18" charset="0"/>
              </a:rPr>
              <a:t>No)</a:t>
            </a:r>
            <a:r>
              <a:rPr lang="en-US" sz="2200" dirty="0">
                <a:latin typeface="Perpetua" panose="02020502060401020303" pitchFamily="18" charset="0"/>
                <a:cs typeface="Times New Roman" panose="02020603050405020304" pitchFamily="18" charset="0"/>
              </a:rPr>
              <a:t>=-0.527(33)(75) 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200" baseline="-25000" dirty="0">
                <a:latin typeface="Perpetua" panose="02020502060401020303" pitchFamily="18" charset="0"/>
                <a:cs typeface="Times New Roman" panose="02020603050405020304" pitchFamily="18" charset="0"/>
              </a:rPr>
              <a:t>N</a:t>
            </a:r>
            <a:r>
              <a:rPr lang="en-GB" sz="2200" dirty="0">
                <a:cs typeface="Times New Roman" panose="02020603050405020304" pitchFamily="18" charset="0"/>
              </a:rPr>
              <a:t> extracted from measurements using theory </a:t>
            </a:r>
            <a:r>
              <a:rPr lang="en-GB" sz="2200" dirty="0">
                <a:latin typeface="Perpetua" panose="02020502060401020303" pitchFamily="18" charset="0"/>
                <a:cs typeface="Times New Roman" panose="02020603050405020304" pitchFamily="18" charset="0"/>
              </a:rPr>
              <a:t>input. </a:t>
            </a:r>
            <a:endParaRPr lang="en-GB" sz="2200" dirty="0">
              <a:latin typeface="Perpetua" panose="02020502060401020303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Nobelium hyperfine structure: nuclear moments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298" y="6165304"/>
            <a:ext cx="7698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R.D. Herzberg et al., Nature  442, 896 (2006); R. D. Herzberg et al., Eur. Phys. J. A 42, 333 (2009);</a:t>
            </a:r>
          </a:p>
          <a:p>
            <a:r>
              <a:rPr lang="en-GB" sz="1600" dirty="0"/>
              <a:t> P. Reiter et al., Phys. Rev. Lett. 95, 032501 (2005).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00ECB8-4D0A-4814-807C-1BA72C6A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543" y="1702107"/>
            <a:ext cx="3827976" cy="20184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B0642F-A958-4C41-8166-CA32D1E28D36}"/>
              </a:ext>
            </a:extLst>
          </p:cNvPr>
          <p:cNvSpPr/>
          <p:nvPr/>
        </p:nvSpPr>
        <p:spPr>
          <a:xfrm>
            <a:off x="7236296" y="966324"/>
            <a:ext cx="1728192" cy="3096344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382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736730" y="1772816"/>
          <a:ext cx="54194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/>
                        <a:t>F</a:t>
                      </a:r>
                      <a:r>
                        <a:rPr lang="en-GB" i="0" baseline="0" dirty="0"/>
                        <a:t> (GHz/fm</a:t>
                      </a:r>
                      <a:r>
                        <a:rPr lang="en-GB" i="0" baseline="30000" dirty="0"/>
                        <a:t>2</a:t>
                      </a:r>
                      <a:r>
                        <a:rPr lang="en-GB" i="0" baseline="0" dirty="0"/>
                        <a:t>)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/>
                        <a:t>M</a:t>
                      </a:r>
                      <a:r>
                        <a:rPr lang="en-US" i="0" baseline="0" dirty="0"/>
                        <a:t> (GHz*</a:t>
                      </a:r>
                      <a:r>
                        <a:rPr lang="en-US" i="0" baseline="0" dirty="0" err="1"/>
                        <a:t>amu</a:t>
                      </a:r>
                      <a:r>
                        <a:rPr lang="en-US" i="0" baseline="0" dirty="0"/>
                        <a:t>)</a:t>
                      </a:r>
                      <a:endParaRPr lang="en-GB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CI+all</a:t>
                      </a:r>
                      <a:r>
                        <a:rPr lang="en-GB" baseline="0" dirty="0"/>
                        <a:t> orders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-96(7)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FSCC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-99(15)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MCDF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-113(25)(75)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1044(400)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Nobelium hyperfine structure: isotope shifts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941168"/>
            <a:ext cx="3456384" cy="15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314" y="3645024"/>
            <a:ext cx="4180309" cy="100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98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5E11E-C1B2-4492-BE97-1A182D7AD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888" y="692696"/>
            <a:ext cx="7474552" cy="5116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How do we assign uncertainties?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GB" sz="2200" dirty="0"/>
              <a:t>Calculate the same property in a homologue where experiment is available </a:t>
            </a:r>
          </a:p>
          <a:p>
            <a:r>
              <a:rPr lang="en-GB" sz="2200" dirty="0"/>
              <a:t>Calculate a different property in the same atom, for which we have experiment</a:t>
            </a:r>
          </a:p>
          <a:p>
            <a:r>
              <a:rPr lang="en-GB" sz="2200" dirty="0"/>
              <a:t>Perform a computational study to evaluate missing effects</a:t>
            </a:r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42E8C-6185-474D-A709-8C0865D1A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87925"/>
            <a:ext cx="6076614" cy="324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FAEAD1-8BEE-440E-93BB-3B34FD662B61}"/>
              </a:ext>
            </a:extLst>
          </p:cNvPr>
          <p:cNvSpPr/>
          <p:nvPr/>
        </p:nvSpPr>
        <p:spPr>
          <a:xfrm>
            <a:off x="3875643" y="4196150"/>
            <a:ext cx="756084" cy="42321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BAEB4-3365-4211-BDC0-38A9FD3F211B}"/>
              </a:ext>
            </a:extLst>
          </p:cNvPr>
          <p:cNvSpPr/>
          <p:nvPr/>
        </p:nvSpPr>
        <p:spPr>
          <a:xfrm rot="2480282">
            <a:off x="4761584" y="4816333"/>
            <a:ext cx="756084" cy="42321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2D7452-28F9-434D-BFE7-E535D98C3D07}"/>
              </a:ext>
            </a:extLst>
          </p:cNvPr>
          <p:cNvSpPr/>
          <p:nvPr/>
        </p:nvSpPr>
        <p:spPr>
          <a:xfrm>
            <a:off x="6609795" y="6015667"/>
            <a:ext cx="756084" cy="423212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13344-C89E-497A-B37A-B1E27B1C4EA9}"/>
              </a:ext>
            </a:extLst>
          </p:cNvPr>
          <p:cNvSpPr txBox="1"/>
          <p:nvPr/>
        </p:nvSpPr>
        <p:spPr>
          <a:xfrm>
            <a:off x="4074789" y="3644080"/>
            <a:ext cx="3577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7D2617-495D-46CE-BD54-011DC2DA7181}"/>
              </a:ext>
            </a:extLst>
          </p:cNvPr>
          <p:cNvSpPr txBox="1"/>
          <p:nvPr/>
        </p:nvSpPr>
        <p:spPr>
          <a:xfrm>
            <a:off x="5384340" y="4520108"/>
            <a:ext cx="3577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D3A86-8447-4CD2-8C8A-D851333EC5EC}"/>
              </a:ext>
            </a:extLst>
          </p:cNvPr>
          <p:cNvSpPr txBox="1"/>
          <p:nvPr/>
        </p:nvSpPr>
        <p:spPr>
          <a:xfrm>
            <a:off x="7352932" y="5881144"/>
            <a:ext cx="3577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094C3-3CBB-4017-AFA1-9CBD87E5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82" y="3933056"/>
            <a:ext cx="2865773" cy="2702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3BCA23-B44B-405D-AAD5-13777ABE3482}"/>
              </a:ext>
            </a:extLst>
          </p:cNvPr>
          <p:cNvSpPr/>
          <p:nvPr/>
        </p:nvSpPr>
        <p:spPr>
          <a:xfrm>
            <a:off x="2051720" y="5229200"/>
            <a:ext cx="519252" cy="936104"/>
          </a:xfrm>
          <a:prstGeom prst="rect">
            <a:avLst/>
          </a:prstGeom>
          <a:solidFill>
            <a:schemeClr val="accent1"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669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Nobelium hyperfine structure: isotope shifts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9"/>
            <a:ext cx="3891491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3" y="177281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agreement with DFT calculations (M. </a:t>
            </a:r>
            <a:r>
              <a:rPr lang="en-US" dirty="0" err="1"/>
              <a:t>Kortelainen</a:t>
            </a:r>
            <a:r>
              <a:rPr lang="en-US" dirty="0"/>
              <a:t>, et al, Phys. Rev. C 85, 024304 (2012);  P. </a:t>
            </a:r>
            <a:r>
              <a:rPr lang="en-US" dirty="0" err="1"/>
              <a:t>Klüpfel</a:t>
            </a:r>
            <a:r>
              <a:rPr lang="en-US" dirty="0"/>
              <a:t>, et al., Phys. Rev. C 79, 034310 (2009))</a:t>
            </a:r>
            <a:endParaRPr lang="en-GB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43" y="3428999"/>
            <a:ext cx="4906045" cy="31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950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Nobelium hyperfine structure: isotope shifts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9"/>
            <a:ext cx="400941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3" y="177281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agreement with DFT calculations (M. </a:t>
            </a:r>
            <a:r>
              <a:rPr lang="en-US" dirty="0" err="1"/>
              <a:t>Kortelainen</a:t>
            </a:r>
            <a:r>
              <a:rPr lang="en-US" dirty="0"/>
              <a:t>, et al, Phys. Rev. C 85, 024304 (2012);  P. </a:t>
            </a:r>
            <a:r>
              <a:rPr lang="en-US" dirty="0" err="1"/>
              <a:t>Klüpfel</a:t>
            </a:r>
            <a:r>
              <a:rPr lang="en-US" dirty="0"/>
              <a:t>, et al., Phys. Rev. C 79, 034310 (2009))</a:t>
            </a:r>
            <a:endParaRPr lang="en-GB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47364"/>
            <a:ext cx="4264149" cy="277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0" y="4437112"/>
            <a:ext cx="7263313" cy="1952747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112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772400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dirty="0"/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b="1" dirty="0">
                <a:solidFill>
                  <a:srgbClr val="C00000"/>
                </a:solidFill>
              </a:rPr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299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b="1" dirty="0"/>
          </a:p>
          <a:p>
            <a:r>
              <a:rPr lang="en-US" sz="2400" dirty="0"/>
              <a:t>Work carried out in collaboration with ISOLDE@CERN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parameters (new implementations)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states: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Germanium hyperfine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52D757-7448-4599-9D4F-C9969F36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987" y="2852936"/>
            <a:ext cx="4305673" cy="24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21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Final values and uncertainty evaluation: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Germanium hyperfine parameters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2BDF1-7CCD-4B09-AC1E-FC117C808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904137"/>
            <a:ext cx="4392488" cy="2185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83B249-870A-4B56-99D6-D6096AE73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119533"/>
            <a:ext cx="4628331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23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/>
              <a:t>Uncertainty analysis: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Germanium hyperfine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650E36-AC17-48F3-BC04-2072BCFBD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32856"/>
            <a:ext cx="1728192" cy="1935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C0BEC-B237-44EE-8292-C9FA5E9D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1" y="4347118"/>
            <a:ext cx="1859441" cy="2126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057EF-DC56-4CF4-BDF1-15AEE489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975" y="2080485"/>
            <a:ext cx="1584176" cy="2000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371F0E-4904-4CEB-A88F-D2B2AAC8A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6303449"/>
            <a:ext cx="4084674" cy="457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405FC-BAAB-4EE3-BBA1-4AEBFF738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797" y="4330571"/>
            <a:ext cx="1859441" cy="2115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3C5CB-4DAF-48F4-A259-9E2EC6B84D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3495" y="2085108"/>
            <a:ext cx="1716569" cy="1983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6231A3-33CD-4E27-ADEE-EF7B389331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785" y="4347117"/>
            <a:ext cx="1755273" cy="19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794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The magnitude and the breakdown of uncertainty differ between</a:t>
            </a:r>
          </a:p>
          <a:p>
            <a:pPr lvl="1"/>
            <a:r>
              <a:rPr lang="en-US" sz="2200" dirty="0"/>
              <a:t>Different properties</a:t>
            </a:r>
          </a:p>
          <a:p>
            <a:pPr lvl="1"/>
            <a:r>
              <a:rPr lang="en-US" sz="2200" dirty="0"/>
              <a:t>Different states</a:t>
            </a:r>
            <a:endParaRPr lang="en-US" sz="2400" dirty="0"/>
          </a:p>
          <a:p>
            <a:r>
              <a:rPr lang="en-US" sz="2400" dirty="0"/>
              <a:t>We need to perform separate error evaluation for optimal reliability!</a:t>
            </a:r>
          </a:p>
          <a:p>
            <a:pPr marL="320040" lvl="1" indent="0">
              <a:buNone/>
            </a:pPr>
            <a:r>
              <a:rPr lang="en-US" sz="2200" dirty="0"/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Germanium hyperfine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F656D-B57A-45BB-9D49-EBF46B0A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149080"/>
            <a:ext cx="5715495" cy="223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683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The magnitude and the breakdown of uncertainty differ between</a:t>
            </a:r>
          </a:p>
          <a:p>
            <a:pPr lvl="1"/>
            <a:r>
              <a:rPr lang="en-US" sz="2200" dirty="0"/>
              <a:t>Different properties</a:t>
            </a:r>
          </a:p>
          <a:p>
            <a:pPr lvl="1"/>
            <a:r>
              <a:rPr lang="en-US" sz="2200" dirty="0"/>
              <a:t>Different states</a:t>
            </a:r>
            <a:endParaRPr lang="en-US" sz="2400" dirty="0"/>
          </a:p>
          <a:p>
            <a:r>
              <a:rPr lang="en-US" sz="2400" dirty="0"/>
              <a:t>We need to perform separate error evaluation for optimal reliability!</a:t>
            </a:r>
          </a:p>
          <a:p>
            <a:pPr marL="320040" lvl="1" indent="0">
              <a:buNone/>
            </a:pPr>
            <a:r>
              <a:rPr lang="en-US" sz="2200" dirty="0"/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Perpetua"/>
                <a:ea typeface="+mn-ea"/>
                <a:cs typeface="+mn-cs"/>
              </a:rPr>
              <a:t>Germanium hyperfine parameters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F656D-B57A-45BB-9D49-EBF46B0A2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149080"/>
            <a:ext cx="5715495" cy="22328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90764F-E990-470E-BA3E-AAF51C08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393844"/>
            <a:ext cx="6180356" cy="1729890"/>
          </a:xfrm>
          <a:prstGeom prst="rect">
            <a:avLst/>
          </a:prstGeom>
          <a:ln w="44450">
            <a:solidFill>
              <a:schemeClr val="accent1">
                <a:shade val="60000"/>
                <a:satMod val="11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6B519-ABAD-4EC5-A992-62EB4B317047}"/>
              </a:ext>
            </a:extLst>
          </p:cNvPr>
          <p:cNvSpPr txBox="1"/>
          <p:nvPr/>
        </p:nvSpPr>
        <p:spPr>
          <a:xfrm rot="1423530">
            <a:off x="1240059" y="4438019"/>
            <a:ext cx="576606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4000" dirty="0"/>
              <a:t>See poster by </a:t>
            </a:r>
            <a:r>
              <a:rPr lang="en-GB" sz="4000" dirty="0" err="1"/>
              <a:t>Martijn</a:t>
            </a:r>
            <a:r>
              <a:rPr lang="en-GB" sz="4000" dirty="0"/>
              <a:t> </a:t>
            </a:r>
            <a:r>
              <a:rPr lang="en-GB" sz="4000" dirty="0" err="1"/>
              <a:t>Reitsma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773311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C5D19E-C0A9-4B71-AE7F-0C957CDA1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897" y="1395090"/>
            <a:ext cx="2979710" cy="424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25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9592" y="1408674"/>
            <a:ext cx="7992888" cy="4572000"/>
          </a:xfrm>
        </p:spPr>
        <p:txBody>
          <a:bodyPr>
            <a:normAutofit/>
          </a:bodyPr>
          <a:lstStyle/>
          <a:p>
            <a:pPr marL="0" lvl="0" indent="0">
              <a:buClr>
                <a:srgbClr val="D34817"/>
              </a:buClr>
              <a:buNone/>
            </a:pPr>
            <a:r>
              <a:rPr lang="en-GB" sz="2400" b="1" dirty="0">
                <a:solidFill>
                  <a:prstClr val="black"/>
                </a:solidFill>
              </a:rPr>
              <a:t>Applications</a:t>
            </a:r>
          </a:p>
          <a:p>
            <a:pPr>
              <a:buClr>
                <a:srgbClr val="D34817"/>
              </a:buClr>
            </a:pPr>
            <a:endParaRPr lang="en-US" sz="2400" b="1" dirty="0">
              <a:solidFill>
                <a:prstClr val="black"/>
              </a:solidFill>
            </a:endParaRPr>
          </a:p>
          <a:p>
            <a:pPr>
              <a:buClr>
                <a:srgbClr val="D34817"/>
              </a:buClr>
            </a:pPr>
            <a:r>
              <a:rPr lang="en-US" sz="2400" dirty="0"/>
              <a:t>Towards heaviest elements: IP of lawrencium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Can we do better? Study on gold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Error estimation? Electron affinity of astatine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Properties: HFS in nobelium</a:t>
            </a:r>
          </a:p>
          <a:p>
            <a:pPr>
              <a:buClr>
                <a:srgbClr val="D34817"/>
              </a:buClr>
            </a:pPr>
            <a:r>
              <a:rPr lang="en-US" sz="2400" dirty="0"/>
              <a:t>Properties and error estimates: HFS in germanium</a:t>
            </a:r>
          </a:p>
          <a:p>
            <a:pPr>
              <a:buClr>
                <a:srgbClr val="D34817"/>
              </a:buClr>
            </a:pPr>
            <a:r>
              <a:rPr lang="en-US" sz="2400" b="1" dirty="0">
                <a:solidFill>
                  <a:srgbClr val="C00000"/>
                </a:solidFill>
              </a:rPr>
              <a:t>And something different: parity violation in chiral molecules </a:t>
            </a:r>
          </a:p>
          <a:p>
            <a:pPr>
              <a:buClr>
                <a:srgbClr val="D34817"/>
              </a:buClr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GB" sz="2400" b="1" dirty="0">
              <a:solidFill>
                <a:prstClr val="black"/>
              </a:solidFill>
            </a:endParaRPr>
          </a:p>
          <a:p>
            <a:pPr marL="0" lvl="0" indent="0">
              <a:buClr>
                <a:srgbClr val="D34817"/>
              </a:buClr>
              <a:buNone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771800" y="332534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25712" y="7225422"/>
            <a:ext cx="3364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Pyykko</a:t>
            </a:r>
            <a:r>
              <a:rPr lang="en-US" dirty="0"/>
              <a:t>, Chem. Rev. </a:t>
            </a:r>
            <a:r>
              <a:rPr lang="en-US" b="1" dirty="0"/>
              <a:t>88</a:t>
            </a:r>
            <a:r>
              <a:rPr lang="en-US" dirty="0"/>
              <a:t>, 563 (1988)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04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831776" y="2276872"/>
            <a:ext cx="7620000" cy="23040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NZ" sz="2800" dirty="0">
                <a:cs typeface="Times New Roman" pitchFamily="18" charset="0"/>
              </a:rPr>
              <a:t>Tel Aviv atomic computational package (</a:t>
            </a:r>
            <a:r>
              <a:rPr lang="en-US" sz="2800" dirty="0">
                <a:cs typeface="Times New Roman" pitchFamily="18" charset="0"/>
              </a:rPr>
              <a:t>TRAFS-3C)</a:t>
            </a:r>
            <a:endParaRPr lang="en-NZ" sz="2800" dirty="0">
              <a:cs typeface="Times New Roman" pitchFamily="18" charset="0"/>
            </a:endParaRPr>
          </a:p>
          <a:p>
            <a:pPr marL="114300" indent="0">
              <a:buNone/>
            </a:pPr>
            <a:r>
              <a:rPr lang="en-US" sz="2400" dirty="0">
                <a:cs typeface="Times New Roman" pitchFamily="18" charset="0"/>
              </a:rPr>
              <a:t>Tel-Aviv Relativistic Atomic </a:t>
            </a:r>
            <a:r>
              <a:rPr lang="en-US" sz="2400" dirty="0" err="1">
                <a:cs typeface="Times New Roman" pitchFamily="18" charset="0"/>
              </a:rPr>
              <a:t>Fock</a:t>
            </a:r>
            <a:r>
              <a:rPr lang="en-US" sz="2400" dirty="0">
                <a:cs typeface="Times New Roman" pitchFamily="18" charset="0"/>
              </a:rPr>
              <a:t>-Space coupled cluster code, written by </a:t>
            </a:r>
            <a:r>
              <a:rPr lang="en-US" sz="2400" dirty="0" err="1">
                <a:cs typeface="Times New Roman" pitchFamily="18" charset="0"/>
              </a:rPr>
              <a:t>E.Eliav</a:t>
            </a:r>
            <a:r>
              <a:rPr lang="en-US" sz="2400" dirty="0">
                <a:cs typeface="Times New Roman" pitchFamily="18" charset="0"/>
              </a:rPr>
              <a:t> and </a:t>
            </a:r>
            <a:r>
              <a:rPr lang="en-US" sz="2400" dirty="0" err="1">
                <a:cs typeface="Times New Roman" pitchFamily="18" charset="0"/>
              </a:rPr>
              <a:t>U.Kaldor</a:t>
            </a:r>
            <a:r>
              <a:rPr lang="en-US" sz="2400" dirty="0">
                <a:cs typeface="Times New Roman" pitchFamily="18" charset="0"/>
              </a:rPr>
              <a:t>, with contributions from Y. Ishikawa, A. Landau, A. </a:t>
            </a:r>
            <a:r>
              <a:rPr lang="en-US" sz="2400" dirty="0" err="1">
                <a:cs typeface="Times New Roman" pitchFamily="18" charset="0"/>
              </a:rPr>
              <a:t>Borschevsky</a:t>
            </a:r>
            <a:r>
              <a:rPr lang="en-US" sz="2400" dirty="0">
                <a:cs typeface="Times New Roman" pitchFamily="18" charset="0"/>
              </a:rPr>
              <a:t> and H. </a:t>
            </a:r>
            <a:r>
              <a:rPr lang="en-US" sz="2400" dirty="0" err="1">
                <a:cs typeface="Times New Roman" pitchFamily="18" charset="0"/>
              </a:rPr>
              <a:t>Yakobi</a:t>
            </a:r>
            <a:r>
              <a:rPr lang="en-US" sz="2400" dirty="0">
                <a:cs typeface="Times New Roman" pitchFamily="18" charset="0"/>
              </a:rPr>
              <a:t>.</a:t>
            </a:r>
            <a:endParaRPr lang="en-NZ" sz="2400" dirty="0">
              <a:cs typeface="Times New Roman" pitchFamily="18" charset="0"/>
            </a:endParaRPr>
          </a:p>
          <a:p>
            <a:pPr lvl="1"/>
            <a:r>
              <a:rPr lang="en-NZ" sz="2800" dirty="0">
                <a:cs typeface="Times New Roman" pitchFamily="18" charset="0"/>
              </a:rPr>
              <a:t>DIRAC18 computational package</a:t>
            </a:r>
          </a:p>
          <a:p>
            <a:pPr marL="114300" indent="0">
              <a:buNone/>
            </a:pPr>
            <a:r>
              <a:rPr lang="en-NZ" sz="2400" dirty="0">
                <a:cs typeface="Times New Roman" pitchFamily="18" charset="0"/>
              </a:rPr>
              <a:t>DIRAC, a relativistic </a:t>
            </a:r>
            <a:r>
              <a:rPr lang="en-NZ" sz="2400" i="1" dirty="0">
                <a:cs typeface="Times New Roman" pitchFamily="18" charset="0"/>
              </a:rPr>
              <a:t>ab initio </a:t>
            </a:r>
            <a:r>
              <a:rPr lang="en-NZ" sz="2400" dirty="0">
                <a:cs typeface="Times New Roman" pitchFamily="18" charset="0"/>
              </a:rPr>
              <a:t>electronic structure program, release DIRAC18 (2018)</a:t>
            </a:r>
          </a:p>
          <a:p>
            <a:pPr marL="114300" indent="0">
              <a:buNone/>
            </a:pPr>
            <a:endParaRPr lang="en-NZ" sz="2400" dirty="0">
              <a:cs typeface="Times New Roman" pitchFamily="18" charset="0"/>
            </a:endParaRPr>
          </a:p>
          <a:p>
            <a:endParaRPr lang="en-NZ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836712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400" b="1" dirty="0">
                <a:solidFill>
                  <a:schemeClr val="tx1"/>
                </a:solidFill>
                <a:latin typeface="+mn-lt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254198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3" y="1268760"/>
            <a:ext cx="7488833" cy="4608513"/>
          </a:xfrm>
        </p:spPr>
        <p:txBody>
          <a:bodyPr>
            <a:noAutofit/>
          </a:bodyPr>
          <a:lstStyle/>
          <a:p>
            <a:r>
              <a:rPr lang="en-US" sz="2200" b="1" dirty="0"/>
              <a:t>Is there a difference in the properties of the right- and the left handed enantiomers?</a:t>
            </a:r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r>
              <a:rPr lang="en-US" sz="2200" dirty="0"/>
              <a:t>PV is firmly established in nuclear and atomic physics</a:t>
            </a:r>
          </a:p>
          <a:p>
            <a:r>
              <a:rPr lang="en-GB" sz="2200" dirty="0"/>
              <a:t>In chiral molecules, the weak neutral current between the electrons and the nuclei is predicted to result in a tiny energy difference between the enantiomers. </a:t>
            </a:r>
          </a:p>
          <a:p>
            <a:r>
              <a:rPr lang="en-US" sz="2200" dirty="0"/>
              <a:t>If detected, this could help explain the origins of </a:t>
            </a:r>
            <a:r>
              <a:rPr lang="en-US" sz="2200" u="sng" dirty="0"/>
              <a:t>biohomochirality</a:t>
            </a:r>
            <a:endParaRPr lang="en-GB" sz="22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EBC46-FB22-418B-9F38-D0969D76E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85" y="2212785"/>
            <a:ext cx="2221409" cy="15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926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16" y="1124744"/>
            <a:ext cx="7065168" cy="4057650"/>
          </a:xfrm>
        </p:spPr>
        <p:txBody>
          <a:bodyPr>
            <a:noAutofit/>
          </a:bodyPr>
          <a:lstStyle/>
          <a:p>
            <a:r>
              <a:rPr lang="en-US" sz="2200" b="1" dirty="0"/>
              <a:t>Is there a difference in the properties of the right- and the left handed enantiomers?</a:t>
            </a:r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endParaRPr lang="en-US" sz="2200" b="1" dirty="0"/>
          </a:p>
          <a:p>
            <a:pPr marL="0" indent="0">
              <a:buNone/>
            </a:pPr>
            <a:endParaRPr lang="en-US" sz="2200" b="1" dirty="0"/>
          </a:p>
          <a:p>
            <a:r>
              <a:rPr lang="en-US" sz="2200" dirty="0"/>
              <a:t>So far, no detection!</a:t>
            </a:r>
          </a:p>
          <a:p>
            <a:r>
              <a:rPr lang="en-US" sz="2200" dirty="0"/>
              <a:t>The search continues: in electronic transitions, NMR spectroscopy,  and in </a:t>
            </a:r>
            <a:r>
              <a:rPr lang="en-US" sz="2200" b="1" dirty="0"/>
              <a:t>vibrational spectroscopy</a:t>
            </a:r>
            <a:endParaRPr lang="en-GB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EBC46-FB22-418B-9F38-D0969D76E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85" y="2212785"/>
            <a:ext cx="2221409" cy="15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67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196752"/>
            <a:ext cx="7704856" cy="4824536"/>
          </a:xfrm>
        </p:spPr>
        <p:txBody>
          <a:bodyPr>
            <a:normAutofit lnSpcReduction="10000"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  <a:p>
            <a:r>
              <a:rPr lang="fr-FR" sz="2200" dirty="0" err="1"/>
              <a:t>Measure</a:t>
            </a:r>
            <a:r>
              <a:rPr lang="fr-FR" sz="2200" dirty="0"/>
              <a:t> </a:t>
            </a:r>
            <a:r>
              <a:rPr lang="fr-FR" sz="2200" i="1" dirty="0"/>
              <a:t>h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22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fr-FR" sz="2200" dirty="0"/>
          </a:p>
          <a:p>
            <a:r>
              <a:rPr lang="en-GB" sz="2200" dirty="0"/>
              <a:t> Measurements performed at </a:t>
            </a:r>
            <a:r>
              <a:rPr lang="fr-FR" sz="2200" dirty="0" err="1"/>
              <a:t>Laboratoirede</a:t>
            </a:r>
            <a:r>
              <a:rPr lang="fr-FR" sz="2200" dirty="0"/>
              <a:t> Physique des Lasers (LPL), on the C-F </a:t>
            </a:r>
            <a:r>
              <a:rPr lang="en-GB" sz="2200" dirty="0"/>
              <a:t>stretch vibration in </a:t>
            </a:r>
            <a:r>
              <a:rPr lang="en-GB" sz="2200" dirty="0" err="1"/>
              <a:t>CHFClBr</a:t>
            </a:r>
            <a:endParaRPr lang="en-GB" sz="2200" dirty="0"/>
          </a:p>
          <a:p>
            <a:endParaRPr lang="en-GB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7A6B8-782C-4868-9E25-4AF0AACCB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276872"/>
            <a:ext cx="2568491" cy="18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00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002566"/>
            <a:ext cx="7237139" cy="4640997"/>
          </a:xfrm>
        </p:spPr>
        <p:txBody>
          <a:bodyPr>
            <a:normAutofit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fr-FR" sz="2200" dirty="0" err="1"/>
              <a:t>Measure</a:t>
            </a:r>
            <a:r>
              <a:rPr lang="fr-FR" sz="2200" dirty="0"/>
              <a:t> </a:t>
            </a:r>
            <a:r>
              <a:rPr lang="fr-FR" sz="2200" i="1" dirty="0"/>
              <a:t>h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sz="2200" i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l-GR" sz="2200" dirty="0"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en-GB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fr-FR" sz="2200" dirty="0"/>
          </a:p>
          <a:p>
            <a:r>
              <a:rPr lang="en-GB" sz="2200" dirty="0"/>
              <a:t> Measurements performed at </a:t>
            </a:r>
            <a:r>
              <a:rPr lang="fr-FR" sz="2200" dirty="0" err="1"/>
              <a:t>Laboratoirede</a:t>
            </a:r>
            <a:r>
              <a:rPr lang="fr-FR" sz="2200" dirty="0"/>
              <a:t> Physique des Lasers (LPL), on the C-F </a:t>
            </a:r>
            <a:r>
              <a:rPr lang="en-GB" sz="2200" dirty="0"/>
              <a:t>stretch vibration in </a:t>
            </a:r>
            <a:r>
              <a:rPr lang="en-GB" sz="2200" dirty="0" err="1"/>
              <a:t>CHFClBr</a:t>
            </a:r>
            <a:endParaRPr lang="en-GB" sz="2200" dirty="0"/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B106BE-F8FA-4F08-8A70-7732AF923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73" y="3154347"/>
            <a:ext cx="2662332" cy="1965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543B7-A954-46DF-B101-0A471E5BF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169" y="3140791"/>
            <a:ext cx="3410724" cy="3080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60BEB-8203-4F74-8848-15075197C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20" y="5855434"/>
            <a:ext cx="2860244" cy="620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29C58-D14A-4129-90DE-84CA65C74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366" y="3330776"/>
            <a:ext cx="1594623" cy="3429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A5B9DE6-A5CE-49D4-8B2A-088BEBEC339B}"/>
                  </a:ext>
                </a:extLst>
              </p14:cNvPr>
              <p14:cNvContentPartPr/>
              <p14:nvPr/>
            </p14:nvContentPartPr>
            <p14:xfrm>
              <a:off x="3897655" y="3346676"/>
              <a:ext cx="243810" cy="275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A5B9DE6-A5CE-49D4-8B2A-088BEBEC33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4725" y="3284085"/>
                <a:ext cx="369311" cy="1523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50B3BDD-DC40-47F3-A8CB-B02D74304316}"/>
                  </a:ext>
                </a:extLst>
              </p14:cNvPr>
              <p14:cNvContentPartPr/>
              <p14:nvPr/>
            </p14:nvContentPartPr>
            <p14:xfrm>
              <a:off x="4543181" y="3396019"/>
              <a:ext cx="63180" cy="27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50B3BDD-DC40-47F3-A8CB-B02D743043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80360" y="3348769"/>
                <a:ext cx="188463" cy="945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C7D0503-5DDF-4CAE-9F26-307E2E2C2B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30" y="5316182"/>
            <a:ext cx="3149238" cy="3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443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196752"/>
            <a:ext cx="7381155" cy="4446811"/>
          </a:xfrm>
        </p:spPr>
        <p:txBody>
          <a:bodyPr>
            <a:noAutofit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en-GB" sz="2200" dirty="0"/>
              <a:t>Better candidate molecule needed!</a:t>
            </a:r>
          </a:p>
          <a:p>
            <a:r>
              <a:rPr lang="en-GB" sz="2200" dirty="0"/>
              <a:t>Shopping list:	</a:t>
            </a:r>
          </a:p>
          <a:p>
            <a:pPr lvl="1"/>
            <a:r>
              <a:rPr lang="en-GB" sz="2200" dirty="0">
                <a:solidFill>
                  <a:srgbClr val="0070C0"/>
                </a:solidFill>
              </a:rPr>
              <a:t>Stable, commercially available</a:t>
            </a:r>
          </a:p>
          <a:p>
            <a:pPr lvl="1"/>
            <a:r>
              <a:rPr lang="en-GB" sz="2200" dirty="0">
                <a:solidFill>
                  <a:srgbClr val="0070C0"/>
                </a:solidFill>
              </a:rPr>
              <a:t>Can be separated into pure enantiomers</a:t>
            </a:r>
          </a:p>
          <a:p>
            <a:pPr lvl="1"/>
            <a:r>
              <a:rPr lang="en-GB" sz="2200" dirty="0">
                <a:solidFill>
                  <a:srgbClr val="0070C0"/>
                </a:solidFill>
              </a:rPr>
              <a:t>Can be brought into the gas phase</a:t>
            </a:r>
          </a:p>
          <a:p>
            <a:pPr lvl="1"/>
            <a:r>
              <a:rPr lang="en-GB" sz="2200" dirty="0">
                <a:solidFill>
                  <a:srgbClr val="0070C0"/>
                </a:solidFill>
              </a:rPr>
              <a:t>Should contain heavy elements (absolute PV energy predicted to scale as Z</a:t>
            </a:r>
            <a:r>
              <a:rPr lang="en-GB" sz="2200" baseline="30000" dirty="0">
                <a:solidFill>
                  <a:srgbClr val="0070C0"/>
                </a:solidFill>
              </a:rPr>
              <a:t>5</a:t>
            </a:r>
            <a:r>
              <a:rPr lang="en-GB" sz="2200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GB" sz="2200" dirty="0">
                <a:solidFill>
                  <a:srgbClr val="0070C0"/>
                </a:solidFill>
              </a:rPr>
              <a:t>Should have strong vibrational transitions in the range of the lasers (4-15 </a:t>
            </a:r>
            <a:r>
              <a:rPr lang="el-GR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GB" sz="2200" dirty="0"/>
          </a:p>
          <a:p>
            <a:r>
              <a:rPr lang="en-GB" sz="2200" dirty="0"/>
              <a:t>Relative effects of the order 10</a:t>
            </a:r>
            <a:r>
              <a:rPr lang="en-GB" sz="2200" baseline="30000" dirty="0"/>
              <a:t>-15</a:t>
            </a:r>
            <a:r>
              <a:rPr lang="en-GB" sz="2200" dirty="0"/>
              <a:t> can now be detected at LPL</a:t>
            </a:r>
            <a:endParaRPr lang="fr-FR" sz="2200" dirty="0"/>
          </a:p>
          <a:p>
            <a:pPr marL="171450" lvl="1" indent="0">
              <a:buNone/>
            </a:pPr>
            <a:endParaRPr lang="en-GB" sz="2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2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9402625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11312"/>
            <a:ext cx="7316861" cy="4435375"/>
          </a:xfrm>
        </p:spPr>
        <p:txBody>
          <a:bodyPr>
            <a:normAutofit lnSpcReduction="10000"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en-GB" sz="2200" dirty="0"/>
              <a:t>Better candidate molecule needed!</a:t>
            </a:r>
          </a:p>
          <a:p>
            <a:r>
              <a:rPr lang="en-GB" sz="2200" dirty="0"/>
              <a:t>Shopping list:	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Stable, commercially available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Can be separated into pure enantiomers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Can be brought into the gas phase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Should contain heavy elements (absolute PV energy predicted to scale as Z</a:t>
            </a:r>
            <a:r>
              <a:rPr lang="en-GB" sz="2200" baseline="30000" dirty="0">
                <a:solidFill>
                  <a:srgbClr val="0070C0"/>
                </a:solidFill>
              </a:rPr>
              <a:t>5</a:t>
            </a:r>
            <a:r>
              <a:rPr lang="en-GB" sz="2200" dirty="0">
                <a:solidFill>
                  <a:srgbClr val="0070C0"/>
                </a:solidFill>
              </a:rPr>
              <a:t>)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Should have strong vibrational transitions in the range of the lasers (4-15 </a:t>
            </a:r>
            <a:r>
              <a:rPr lang="el-GR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GB" sz="2200" dirty="0"/>
          </a:p>
          <a:p>
            <a:r>
              <a:rPr lang="en-GB" sz="2200" dirty="0"/>
              <a:t>Relative effects of the order 10</a:t>
            </a:r>
            <a:r>
              <a:rPr lang="en-GB" sz="2200" baseline="30000" dirty="0"/>
              <a:t>-15</a:t>
            </a:r>
            <a:r>
              <a:rPr lang="en-GB" sz="2200" dirty="0"/>
              <a:t> can now be detected at LPL</a:t>
            </a:r>
            <a:endParaRPr lang="fr-FR" sz="2200" dirty="0"/>
          </a:p>
          <a:p>
            <a:pPr marL="171450" lvl="1" indent="0">
              <a:buNone/>
            </a:pPr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7F91E-D7EE-43EF-AF88-F97496D6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382" y="2060848"/>
            <a:ext cx="3286410" cy="1486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70DD2-2AF2-43C5-8606-A154E8F0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587" y="3647522"/>
            <a:ext cx="1360288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87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211312"/>
            <a:ext cx="7316861" cy="4435375"/>
          </a:xfrm>
        </p:spPr>
        <p:txBody>
          <a:bodyPr>
            <a:normAutofit lnSpcReduction="10000"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en-GB" sz="2200" dirty="0"/>
              <a:t>Better candidate molecule needed!</a:t>
            </a:r>
          </a:p>
          <a:p>
            <a:r>
              <a:rPr lang="en-GB" sz="2200" dirty="0"/>
              <a:t>Shopping list:	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Stable, commercially available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Can be separated into pure enantiomers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Can be brought into the gas phase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Should contain heavy elements (absolute PV energy predicted to scale as Z</a:t>
            </a:r>
            <a:r>
              <a:rPr lang="en-GB" sz="2200" baseline="30000" dirty="0">
                <a:solidFill>
                  <a:srgbClr val="0070C0"/>
                </a:solidFill>
              </a:rPr>
              <a:t>5</a:t>
            </a:r>
            <a:r>
              <a:rPr lang="en-GB" sz="2200" dirty="0">
                <a:solidFill>
                  <a:srgbClr val="0070C0"/>
                </a:solidFill>
              </a:rPr>
              <a:t>)</a:t>
            </a:r>
          </a:p>
          <a:p>
            <a:pPr lv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200" dirty="0">
                <a:solidFill>
                  <a:srgbClr val="0070C0"/>
                </a:solidFill>
              </a:rPr>
              <a:t>Should have strong vibrational transitions in the range of the lasers (4-15 </a:t>
            </a:r>
            <a:r>
              <a:rPr lang="el-GR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2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m)</a:t>
            </a:r>
            <a:endParaRPr lang="en-GB" sz="2200" dirty="0"/>
          </a:p>
          <a:p>
            <a:r>
              <a:rPr lang="en-GB" sz="2200" dirty="0">
                <a:solidFill>
                  <a:srgbClr val="FF0000"/>
                </a:solidFill>
              </a:rPr>
              <a:t>Relative effects of the order 10</a:t>
            </a:r>
            <a:r>
              <a:rPr lang="en-GB" sz="2200" baseline="30000" dirty="0">
                <a:solidFill>
                  <a:srgbClr val="FF0000"/>
                </a:solidFill>
              </a:rPr>
              <a:t>-15</a:t>
            </a:r>
            <a:r>
              <a:rPr lang="en-GB" sz="2200" dirty="0">
                <a:solidFill>
                  <a:srgbClr val="FF0000"/>
                </a:solidFill>
              </a:rPr>
              <a:t>?</a:t>
            </a:r>
            <a:endParaRPr lang="fr-FR" sz="2200" dirty="0">
              <a:solidFill>
                <a:srgbClr val="FF0000"/>
              </a:solidFill>
            </a:endParaRPr>
          </a:p>
          <a:p>
            <a:pPr marL="171450" lvl="1" indent="0">
              <a:buNone/>
            </a:pPr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7F91E-D7EE-43EF-AF88-F97496D6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382" y="2060848"/>
            <a:ext cx="3286410" cy="1486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370DD2-2AF2-43C5-8606-A154E8F0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587" y="3647522"/>
            <a:ext cx="1360288" cy="9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821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14436"/>
            <a:ext cx="7065168" cy="4057650"/>
          </a:xfrm>
        </p:spPr>
        <p:txBody>
          <a:bodyPr>
            <a:normAutofit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en-GB" sz="2200" dirty="0"/>
              <a:t>Better candidate molecule needed!</a:t>
            </a:r>
          </a:p>
          <a:p>
            <a:r>
              <a:rPr lang="en-GB" sz="2200" dirty="0">
                <a:solidFill>
                  <a:srgbClr val="C00000"/>
                </a:solidFill>
              </a:rPr>
              <a:t>Relative effects of the order 10</a:t>
            </a:r>
            <a:r>
              <a:rPr lang="en-GB" sz="2200" baseline="30000" dirty="0">
                <a:solidFill>
                  <a:srgbClr val="C00000"/>
                </a:solidFill>
              </a:rPr>
              <a:t>-15</a:t>
            </a:r>
            <a:r>
              <a:rPr lang="en-GB" sz="2200" dirty="0">
                <a:solidFill>
                  <a:srgbClr val="C00000"/>
                </a:solidFill>
              </a:rPr>
              <a:t>?</a:t>
            </a:r>
          </a:p>
          <a:p>
            <a:r>
              <a:rPr lang="en-GB" sz="2200" dirty="0"/>
              <a:t>Relativistic calculations, DFT method</a:t>
            </a:r>
            <a:endParaRPr lang="fr-FR" sz="2200" dirty="0"/>
          </a:p>
          <a:p>
            <a:pPr marL="171450" lvl="1" indent="0">
              <a:buNone/>
            </a:pPr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7F91E-D7EE-43EF-AF88-F97496D6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060848"/>
            <a:ext cx="3286410" cy="1486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C26FA-FDB9-4092-B4CE-D03CB867C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529072"/>
            <a:ext cx="4413727" cy="1486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E4AFF-D893-49A2-A1BB-DEE6679DA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024" y="3733288"/>
            <a:ext cx="3013559" cy="216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87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214436"/>
            <a:ext cx="7065168" cy="4057650"/>
          </a:xfrm>
        </p:spPr>
        <p:txBody>
          <a:bodyPr>
            <a:normAutofit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en-GB" sz="2200" dirty="0"/>
              <a:t>Better candidate molecule needed!</a:t>
            </a:r>
          </a:p>
          <a:p>
            <a:r>
              <a:rPr lang="en-GB" sz="2200" dirty="0">
                <a:solidFill>
                  <a:srgbClr val="00B050"/>
                </a:solidFill>
              </a:rPr>
              <a:t>Relative effects of the order 10</a:t>
            </a:r>
            <a:r>
              <a:rPr lang="en-GB" sz="2200" baseline="30000" dirty="0">
                <a:solidFill>
                  <a:srgbClr val="00B050"/>
                </a:solidFill>
              </a:rPr>
              <a:t>-15</a:t>
            </a:r>
            <a:r>
              <a:rPr lang="en-GB" sz="2200" dirty="0">
                <a:solidFill>
                  <a:srgbClr val="00B050"/>
                </a:solidFill>
              </a:rPr>
              <a:t>? Yes!</a:t>
            </a:r>
          </a:p>
          <a:p>
            <a:r>
              <a:rPr lang="en-GB" sz="2200" dirty="0"/>
              <a:t>Relativistic calculations, DFT method</a:t>
            </a:r>
            <a:endParaRPr lang="fr-FR" sz="2200" dirty="0"/>
          </a:p>
          <a:p>
            <a:pPr marL="171450" lvl="1" indent="0">
              <a:buNone/>
            </a:pPr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7F91E-D7EE-43EF-AF88-F97496D6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060848"/>
            <a:ext cx="3286410" cy="1486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C26FA-FDB9-4092-B4CE-D03CB867C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529072"/>
            <a:ext cx="4413727" cy="1486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E4AFF-D893-49A2-A1BB-DEE6679DA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024" y="3733288"/>
            <a:ext cx="3013559" cy="2169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DD6941-6DB7-4368-A2BB-83ED08B84D2D}"/>
              </a:ext>
            </a:extLst>
          </p:cNvPr>
          <p:cNvSpPr/>
          <p:nvPr/>
        </p:nvSpPr>
        <p:spPr>
          <a:xfrm>
            <a:off x="692132" y="5413172"/>
            <a:ext cx="3868024" cy="524471"/>
          </a:xfrm>
          <a:prstGeom prst="rect">
            <a:avLst/>
          </a:prstGeom>
          <a:solidFill>
            <a:schemeClr val="accent1">
              <a:alpha val="34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8047929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4" y="754324"/>
            <a:ext cx="7065168" cy="4057650"/>
          </a:xfrm>
        </p:spPr>
        <p:txBody>
          <a:bodyPr>
            <a:normAutofit/>
          </a:bodyPr>
          <a:lstStyle/>
          <a:p>
            <a:r>
              <a:rPr lang="en-US" sz="2200" b="1" dirty="0"/>
              <a:t>Search for parity violation in vibrational spectroscopy.</a:t>
            </a:r>
          </a:p>
          <a:p>
            <a:endParaRPr lang="en-US" sz="2200" b="1" dirty="0"/>
          </a:p>
          <a:p>
            <a:r>
              <a:rPr lang="en-GB" sz="2200" dirty="0"/>
              <a:t>Better candidate molecule needed!</a:t>
            </a:r>
          </a:p>
          <a:p>
            <a:r>
              <a:rPr lang="en-GB" sz="2200" dirty="0">
                <a:solidFill>
                  <a:srgbClr val="00B050"/>
                </a:solidFill>
              </a:rPr>
              <a:t>Relative effects of the order 10</a:t>
            </a:r>
            <a:r>
              <a:rPr lang="en-GB" sz="2200" baseline="30000" dirty="0">
                <a:solidFill>
                  <a:srgbClr val="00B050"/>
                </a:solidFill>
              </a:rPr>
              <a:t>-15</a:t>
            </a:r>
            <a:r>
              <a:rPr lang="en-GB" sz="2200" dirty="0">
                <a:solidFill>
                  <a:srgbClr val="00B050"/>
                </a:solidFill>
              </a:rPr>
              <a:t>? Yes! </a:t>
            </a:r>
          </a:p>
          <a:p>
            <a:r>
              <a:rPr lang="en-GB" sz="2200" dirty="0"/>
              <a:t>Relativistic calculations, DFT method</a:t>
            </a:r>
          </a:p>
          <a:p>
            <a:r>
              <a:rPr lang="en-GB" sz="2200" dirty="0"/>
              <a:t>Even better: </a:t>
            </a:r>
            <a:r>
              <a:rPr lang="en-GB" sz="2200" dirty="0" err="1"/>
              <a:t>Os</a:t>
            </a:r>
            <a:r>
              <a:rPr lang="en-GB" sz="2200" dirty="0"/>
              <a:t>(</a:t>
            </a:r>
            <a:r>
              <a:rPr lang="en-GB" sz="2200" dirty="0" err="1"/>
              <a:t>acac</a:t>
            </a:r>
            <a:r>
              <a:rPr lang="en-GB" sz="2200" dirty="0"/>
              <a:t>)</a:t>
            </a:r>
            <a:r>
              <a:rPr lang="en-GB" sz="2200" baseline="-25000" dirty="0"/>
              <a:t>3,</a:t>
            </a:r>
            <a:r>
              <a:rPr lang="en-GB" sz="2200" dirty="0"/>
              <a:t> effects of 10</a:t>
            </a:r>
            <a:r>
              <a:rPr lang="en-GB" sz="2200" baseline="30000" dirty="0"/>
              <a:t>-13</a:t>
            </a:r>
          </a:p>
          <a:p>
            <a:r>
              <a:rPr lang="en-GB" sz="2200" dirty="0"/>
              <a:t>Scaling better than Z</a:t>
            </a:r>
            <a:r>
              <a:rPr lang="en-GB" sz="2200" baseline="30000" dirty="0"/>
              <a:t>5</a:t>
            </a:r>
            <a:r>
              <a:rPr lang="en-GB" sz="2200" dirty="0"/>
              <a:t> predicted for total PV energies</a:t>
            </a:r>
          </a:p>
          <a:p>
            <a:r>
              <a:rPr lang="en-GB" sz="2200" dirty="0"/>
              <a:t>Practical challenges to be solved</a:t>
            </a:r>
            <a:endParaRPr lang="fr-FR" sz="2200" dirty="0"/>
          </a:p>
          <a:p>
            <a:pPr marL="171450" lvl="1" indent="0">
              <a:buNone/>
            </a:pPr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7F91E-D7EE-43EF-AF88-F97496D6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582931"/>
            <a:ext cx="3286410" cy="1486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0EF41C-194E-4997-8A6D-113FFDA38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14" y="4224875"/>
            <a:ext cx="7170118" cy="165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50F541-AC3C-41BD-96BE-71BF4702D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146" y="3701848"/>
            <a:ext cx="1394581" cy="17546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154F02C-8DC8-4D1E-831B-E850DF25BA27}"/>
                  </a:ext>
                </a:extLst>
              </p14:cNvPr>
              <p14:cNvContentPartPr/>
              <p14:nvPr/>
            </p14:nvContentPartPr>
            <p14:xfrm>
              <a:off x="7436815" y="4305716"/>
              <a:ext cx="361800" cy="16767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154F02C-8DC8-4D1E-831B-E850DF25BA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82815" y="4197774"/>
                <a:ext cx="469440" cy="3831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495D96C-1EEC-46CB-8AA8-D6410416437F}"/>
                  </a:ext>
                </a:extLst>
              </p14:cNvPr>
              <p14:cNvContentPartPr/>
              <p14:nvPr/>
            </p14:nvContentPartPr>
            <p14:xfrm>
              <a:off x="7503775" y="4712066"/>
              <a:ext cx="252180" cy="675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495D96C-1EEC-46CB-8AA8-D641041643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49814" y="4604353"/>
                <a:ext cx="359743" cy="2825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9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AC75-44A2-4771-878D-12040E9A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52736"/>
            <a:ext cx="770485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What can we calculate?</a:t>
            </a:r>
          </a:p>
          <a:p>
            <a:pPr marL="0" indent="0">
              <a:buNone/>
            </a:pPr>
            <a:endParaRPr lang="en-GB" sz="2200" b="1" dirty="0"/>
          </a:p>
          <a:p>
            <a:r>
              <a:rPr lang="en-GB" sz="2200" dirty="0"/>
              <a:t>Atomic properties: energies, IPs, EAs, spectra, </a:t>
            </a:r>
            <a:r>
              <a:rPr lang="en-GB" sz="2200" dirty="0">
                <a:solidFill>
                  <a:srgbClr val="00B050"/>
                </a:solidFill>
              </a:rPr>
              <a:t>hyperfine structure parameters</a:t>
            </a:r>
            <a:r>
              <a:rPr lang="en-GB" sz="2200" dirty="0"/>
              <a:t>, </a:t>
            </a:r>
            <a:r>
              <a:rPr lang="en-GB" sz="2200" dirty="0" err="1"/>
              <a:t>polarisabilities</a:t>
            </a:r>
            <a:endParaRPr lang="en-GB" sz="2200" dirty="0"/>
          </a:p>
          <a:p>
            <a:r>
              <a:rPr lang="en-US" sz="2200" dirty="0"/>
              <a:t>Molecular properties: geometries, molecular parameters, electronic structure, Franck-Condon Factors (FCFs), transition strengths</a:t>
            </a:r>
          </a:p>
          <a:p>
            <a:r>
              <a:rPr lang="en-US" sz="2200" dirty="0">
                <a:solidFill>
                  <a:srgbClr val="00B050"/>
                </a:solidFill>
              </a:rPr>
              <a:t>Specific properties: coupling parameters describing the sensitivity of the atom/molecule to “new physics” effects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00B050"/>
                </a:solidFill>
              </a:rPr>
              <a:t>(</a:t>
            </a:r>
            <a:r>
              <a:rPr lang="en-US" sz="2200" dirty="0" err="1">
                <a:solidFill>
                  <a:srgbClr val="00B050"/>
                </a:solidFill>
              </a:rPr>
              <a:t>eEDM</a:t>
            </a:r>
            <a:r>
              <a:rPr lang="en-US" sz="2200" dirty="0">
                <a:solidFill>
                  <a:srgbClr val="00B050"/>
                </a:solidFill>
              </a:rPr>
              <a:t>, </a:t>
            </a:r>
            <a:r>
              <a:rPr lang="en-US" sz="2200" dirty="0"/>
              <a:t>parity violation</a:t>
            </a:r>
            <a:r>
              <a:rPr lang="en-US" sz="2200" dirty="0">
                <a:solidFill>
                  <a:srgbClr val="00B050"/>
                </a:solidFill>
              </a:rPr>
              <a:t>, nuclear anapole moment, </a:t>
            </a:r>
            <a:r>
              <a:rPr lang="en-US" sz="2200" dirty="0"/>
              <a:t>variation of fundamental constants</a:t>
            </a:r>
            <a:r>
              <a:rPr lang="en-US" sz="2200" dirty="0">
                <a:solidFill>
                  <a:srgbClr val="00B050"/>
                </a:solidFill>
              </a:rPr>
              <a:t>, etc.)</a:t>
            </a:r>
          </a:p>
          <a:p>
            <a:pPr algn="just"/>
            <a:r>
              <a:rPr lang="en-US" sz="2200" dirty="0"/>
              <a:t>CCSD(T), FSCC: applicable to different systems/states  </a:t>
            </a:r>
          </a:p>
          <a:p>
            <a:pPr algn="just"/>
            <a:r>
              <a:rPr lang="en-US" sz="2200" dirty="0"/>
              <a:t>Expected accuracy: ~10s of </a:t>
            </a:r>
            <a:r>
              <a:rPr lang="en-US" sz="2200" dirty="0" err="1"/>
              <a:t>meV</a:t>
            </a:r>
            <a:r>
              <a:rPr lang="en-US" sz="2200" dirty="0"/>
              <a:t> for energies, single % for properties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</a:rPr>
              <a:t>Systematic investigation of effect of computational parameters and uncertainty evaluation</a:t>
            </a:r>
          </a:p>
          <a:p>
            <a:endParaRPr lang="en-US" sz="1500" dirty="0"/>
          </a:p>
          <a:p>
            <a:pPr marL="0" indent="0">
              <a:buNone/>
            </a:pPr>
            <a:endParaRPr lang="en-GB" sz="1500" dirty="0"/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1988591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4AA6-2090-44FB-8016-CE44A2CA9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3" y="1585913"/>
            <a:ext cx="7065168" cy="4057650"/>
          </a:xfrm>
        </p:spPr>
        <p:txBody>
          <a:bodyPr>
            <a:normAutofit/>
          </a:bodyPr>
          <a:lstStyle/>
          <a:p>
            <a:r>
              <a:rPr lang="en-US" sz="1500" b="1" dirty="0"/>
              <a:t>Search for parity violation in vibrational spectroscopy.</a:t>
            </a:r>
          </a:p>
          <a:p>
            <a:endParaRPr lang="en-US" sz="1500" b="1" dirty="0"/>
          </a:p>
          <a:p>
            <a:r>
              <a:rPr lang="en-GB" sz="1500" dirty="0"/>
              <a:t>Better candidate molecule needed!</a:t>
            </a:r>
          </a:p>
          <a:p>
            <a:r>
              <a:rPr lang="en-GB" sz="1500" dirty="0">
                <a:solidFill>
                  <a:srgbClr val="00B050"/>
                </a:solidFill>
              </a:rPr>
              <a:t>Relative effects of the order 10</a:t>
            </a:r>
            <a:r>
              <a:rPr lang="en-GB" sz="1500" baseline="30000" dirty="0">
                <a:solidFill>
                  <a:srgbClr val="00B050"/>
                </a:solidFill>
              </a:rPr>
              <a:t>-15</a:t>
            </a:r>
            <a:r>
              <a:rPr lang="en-GB" sz="1500" dirty="0">
                <a:solidFill>
                  <a:srgbClr val="00B050"/>
                </a:solidFill>
              </a:rPr>
              <a:t>? Yes! </a:t>
            </a:r>
          </a:p>
          <a:p>
            <a:r>
              <a:rPr lang="en-GB" sz="1500" dirty="0"/>
              <a:t>Relativistic calculations, DFT method</a:t>
            </a:r>
          </a:p>
          <a:p>
            <a:r>
              <a:rPr lang="en-GB" sz="1500" dirty="0"/>
              <a:t>Even better: </a:t>
            </a:r>
            <a:r>
              <a:rPr lang="en-GB" sz="1500" dirty="0" err="1"/>
              <a:t>Os</a:t>
            </a:r>
            <a:r>
              <a:rPr lang="en-GB" sz="1500" dirty="0"/>
              <a:t>(</a:t>
            </a:r>
            <a:r>
              <a:rPr lang="en-GB" sz="1500" dirty="0" err="1"/>
              <a:t>acac</a:t>
            </a:r>
            <a:r>
              <a:rPr lang="en-GB" sz="1500" dirty="0"/>
              <a:t>)</a:t>
            </a:r>
            <a:r>
              <a:rPr lang="en-GB" sz="1500" baseline="-25000" dirty="0"/>
              <a:t>3,</a:t>
            </a:r>
            <a:r>
              <a:rPr lang="en-GB" sz="1500" dirty="0"/>
              <a:t> effects of 10</a:t>
            </a:r>
            <a:r>
              <a:rPr lang="en-GB" sz="1500" baseline="30000" dirty="0"/>
              <a:t>-13</a:t>
            </a:r>
          </a:p>
          <a:p>
            <a:r>
              <a:rPr lang="en-GB" sz="1500" dirty="0"/>
              <a:t>Scaling better than Z</a:t>
            </a:r>
            <a:r>
              <a:rPr lang="en-GB" sz="1500" baseline="30000" dirty="0"/>
              <a:t>5</a:t>
            </a:r>
            <a:r>
              <a:rPr lang="en-GB" sz="1500" dirty="0"/>
              <a:t> predicted for total PV energies</a:t>
            </a:r>
          </a:p>
          <a:p>
            <a:r>
              <a:rPr lang="en-GB" sz="1500" dirty="0"/>
              <a:t>Practical challenges to be solved</a:t>
            </a:r>
            <a:endParaRPr lang="fr-FR" sz="1500" dirty="0"/>
          </a:p>
          <a:p>
            <a:pPr marL="171450" lvl="1" indent="0">
              <a:buNone/>
            </a:pPr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sz="135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fr-FR" sz="1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7D3652-10C4-4A0E-8CD0-BB367BA44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978" y="1927659"/>
            <a:ext cx="1629732" cy="1626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BFE1D1-CB69-4245-BA09-1633EF4F6984}"/>
              </a:ext>
            </a:extLst>
          </p:cNvPr>
          <p:cNvSpPr txBox="1"/>
          <p:nvPr/>
        </p:nvSpPr>
        <p:spPr>
          <a:xfrm>
            <a:off x="6019061" y="3757390"/>
            <a:ext cx="23077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Marit</a:t>
            </a:r>
            <a:r>
              <a:rPr lang="en-GB" sz="1350" dirty="0"/>
              <a:t> </a:t>
            </a:r>
            <a:r>
              <a:rPr lang="en-GB" sz="1350" dirty="0" err="1"/>
              <a:t>Fiechter</a:t>
            </a:r>
            <a:r>
              <a:rPr lang="en-GB" sz="1350" dirty="0"/>
              <a:t> (now ETH Zurich)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961BA-4757-4BD3-9AE9-F755DA09F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19" y="4184534"/>
            <a:ext cx="1175723" cy="14590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0E60E2-6C87-49CB-A98E-18F74410398C}"/>
              </a:ext>
            </a:extLst>
          </p:cNvPr>
          <p:cNvSpPr txBox="1"/>
          <p:nvPr/>
        </p:nvSpPr>
        <p:spPr>
          <a:xfrm>
            <a:off x="775623" y="5643562"/>
            <a:ext cx="14761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Benoît </a:t>
            </a:r>
            <a:r>
              <a:rPr lang="en-GB" sz="1350" dirty="0" err="1"/>
              <a:t>Darquié</a:t>
            </a:r>
            <a:r>
              <a:rPr lang="en-GB" sz="1350" dirty="0"/>
              <a:t>, LPL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AB0CEC-05E5-48DB-9BDC-6382A776E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206" y="4158871"/>
            <a:ext cx="1360288" cy="144030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A2CE42-0B71-4314-AD05-AFBE6640DBE9}"/>
              </a:ext>
            </a:extLst>
          </p:cNvPr>
          <p:cNvSpPr txBox="1"/>
          <p:nvPr/>
        </p:nvSpPr>
        <p:spPr>
          <a:xfrm>
            <a:off x="2473192" y="5643562"/>
            <a:ext cx="17227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Jeanne </a:t>
            </a:r>
            <a:r>
              <a:rPr lang="en-GB" sz="1350" dirty="0" err="1"/>
              <a:t>Crassous</a:t>
            </a:r>
            <a:r>
              <a:rPr lang="en-GB" sz="1350" dirty="0"/>
              <a:t>, Rennes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4628CBE-205C-4065-ADC3-923B938F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36" y="4158871"/>
            <a:ext cx="1449087" cy="144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960129-382F-4F27-9F90-909B52F40315}"/>
              </a:ext>
            </a:extLst>
          </p:cNvPr>
          <p:cNvSpPr/>
          <p:nvPr/>
        </p:nvSpPr>
        <p:spPr>
          <a:xfrm>
            <a:off x="4476466" y="5664646"/>
            <a:ext cx="14193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Pi </a:t>
            </a:r>
            <a:r>
              <a:rPr lang="en-US" sz="1350" dirty="0" err="1"/>
              <a:t>Haase</a:t>
            </a:r>
            <a:endParaRPr lang="en-GB" sz="135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EEB9449-62A3-493D-917A-06B88A7B7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14" y="4201546"/>
            <a:ext cx="1286436" cy="128643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CD5E36-D22B-43E0-BB7D-E848D6A26AA0}"/>
              </a:ext>
            </a:extLst>
          </p:cNvPr>
          <p:cNvSpPr txBox="1"/>
          <p:nvPr/>
        </p:nvSpPr>
        <p:spPr>
          <a:xfrm>
            <a:off x="5940064" y="5589486"/>
            <a:ext cx="2249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350" dirty="0"/>
              <a:t>Lukas </a:t>
            </a:r>
            <a:r>
              <a:rPr lang="en-NZ" sz="1350" dirty="0" err="1"/>
              <a:t>Pasteka</a:t>
            </a:r>
            <a:r>
              <a:rPr lang="en-NZ" sz="1350" dirty="0"/>
              <a:t>, Bratislava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866CE-1993-403C-8367-58138AFC6270}"/>
              </a:ext>
            </a:extLst>
          </p:cNvPr>
          <p:cNvSpPr txBox="1"/>
          <p:nvPr/>
        </p:nvSpPr>
        <p:spPr>
          <a:xfrm>
            <a:off x="757945" y="3468849"/>
            <a:ext cx="6016006" cy="60016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GB" sz="3300" dirty="0"/>
              <a:t>Preliminary results, MS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9732916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68200"/>
            <a:ext cx="8229600" cy="4873728"/>
          </a:xfrm>
        </p:spPr>
        <p:txBody>
          <a:bodyPr>
            <a:normAutofit/>
          </a:bodyPr>
          <a:lstStyle/>
          <a:p>
            <a:r>
              <a:rPr lang="en-GB" sz="2400" dirty="0"/>
              <a:t>State of the art high accuracy computational approach</a:t>
            </a:r>
          </a:p>
          <a:p>
            <a:r>
              <a:rPr lang="en-GB" sz="2400" dirty="0"/>
              <a:t>Versatile method: many possible applications (atoms, molecules, different states, different properties) </a:t>
            </a:r>
          </a:p>
          <a:p>
            <a:r>
              <a:rPr lang="en-GB" sz="2400" dirty="0"/>
              <a:t>Reliable predictions and uncertainty estimates </a:t>
            </a:r>
          </a:p>
          <a:p>
            <a:r>
              <a:rPr lang="en-GB" sz="2400" dirty="0"/>
              <a:t>Close collaborations with experimental groups</a:t>
            </a:r>
          </a:p>
          <a:p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U</a:t>
            </a:r>
            <a:r>
              <a:rPr lang="en-GB" sz="2400" dirty="0" err="1"/>
              <a:t>ncertainties</a:t>
            </a:r>
            <a:r>
              <a:rPr lang="en-GB" sz="2400" dirty="0"/>
              <a:t> often limited by basis set: development of 5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cs typeface="Calibri" panose="020F0502020204030204" pitchFamily="34" charset="0"/>
              </a:rPr>
              <a:t>basis sets in collaboration with Ken </a:t>
            </a:r>
            <a:r>
              <a:rPr lang="en-US" sz="2400" dirty="0" err="1">
                <a:cs typeface="Calibri" panose="020F0502020204030204" pitchFamily="34" charset="0"/>
              </a:rPr>
              <a:t>Dyall</a:t>
            </a:r>
            <a:endParaRPr lang="en-US" sz="2400" dirty="0"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Expanding FSCC applicability (Mass shifts, more complex systems)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Many exciting projects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cs typeface="Calibri" panose="020F0502020204030204" pitchFamily="34" charset="0"/>
              </a:rPr>
              <a:t>Any computational requests?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109728" indent="0">
              <a:buNone/>
            </a:pPr>
            <a:endParaRPr lang="en-US" sz="2200" dirty="0"/>
          </a:p>
          <a:p>
            <a:pPr marL="109728" indent="0">
              <a:buNone/>
            </a:pPr>
            <a:endParaRPr lang="en-US" sz="2200" dirty="0"/>
          </a:p>
          <a:p>
            <a:pPr marL="109728" indent="0">
              <a:buNone/>
            </a:pPr>
            <a:endParaRPr lang="en-US" sz="2200" dirty="0"/>
          </a:p>
          <a:p>
            <a:pPr marL="109728" indent="0">
              <a:buNone/>
            </a:pPr>
            <a:endParaRPr lang="en-US" sz="2200" dirty="0"/>
          </a:p>
          <a:p>
            <a:pPr marL="109728" indent="0">
              <a:buNone/>
            </a:pPr>
            <a:endParaRPr lang="en-US" sz="22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endParaRPr lang="en-US" sz="2400" dirty="0"/>
          </a:p>
          <a:p>
            <a:pPr lvl="1" algn="just"/>
            <a:endParaRPr lang="en-US" sz="2200" dirty="0">
              <a:solidFill>
                <a:schemeClr val="tx1"/>
              </a:solidFill>
            </a:endParaRPr>
          </a:p>
          <a:p>
            <a:pPr lvl="1" algn="just"/>
            <a:endParaRPr lang="en-US" sz="2200" dirty="0">
              <a:solidFill>
                <a:schemeClr val="tx1"/>
              </a:solidFill>
            </a:endParaRPr>
          </a:p>
          <a:p>
            <a:pPr marL="411480" lvl="1" indent="0" algn="just">
              <a:buNone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1"/>
                </a:solidFill>
                <a:latin typeface="+mn-lt"/>
              </a:rPr>
              <a:t>Conclusions and outlook</a:t>
            </a:r>
          </a:p>
        </p:txBody>
      </p:sp>
    </p:spTree>
    <p:extLst>
      <p:ext uri="{BB962C8B-B14F-4D97-AF65-F5344CB8AC3E}">
        <p14:creationId xmlns:p14="http://schemas.microsoft.com/office/powerpoint/2010/main" val="6881553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14724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1"/>
                </a:solidFill>
                <a:latin typeface="+mn-lt"/>
              </a:rPr>
              <a:t>Conclusions and outlook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5DD82-37CF-4308-A28C-0BDB9487C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24" y="4257210"/>
            <a:ext cx="2124495" cy="2124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F59D6C-7898-4138-BC1B-15749B9F0AFA}"/>
              </a:ext>
            </a:extLst>
          </p:cNvPr>
          <p:cNvSpPr txBox="1"/>
          <p:nvPr/>
        </p:nvSpPr>
        <p:spPr>
          <a:xfrm>
            <a:off x="1799274" y="6407824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Lukas </a:t>
            </a:r>
            <a:r>
              <a:rPr lang="en-NZ" dirty="0" err="1"/>
              <a:t>Pasteka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AA028-672B-4298-B921-4A090E7ED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58238"/>
            <a:ext cx="2293285" cy="2016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20BA0-3380-49EC-BCCB-81E22F50BFDC}"/>
              </a:ext>
            </a:extLst>
          </p:cNvPr>
          <p:cNvSpPr txBox="1"/>
          <p:nvPr/>
        </p:nvSpPr>
        <p:spPr>
          <a:xfrm>
            <a:off x="5580112" y="6407824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Ephraim </a:t>
            </a:r>
            <a:r>
              <a:rPr lang="en-NZ" dirty="0" err="1"/>
              <a:t>Eliav</a:t>
            </a:r>
            <a:endParaRPr lang="en-N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3E7C76-8315-46C4-8632-1F6891D85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22" y="3130679"/>
            <a:ext cx="2671167" cy="105227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55161-C69D-46A5-8B18-2A2C52F1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46" y="3054331"/>
            <a:ext cx="943990" cy="1052317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0669D71-12B1-4BED-B640-2453CC2144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Thank you for your attention!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666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sw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1155" y="3573015"/>
            <a:ext cx="2713484" cy="904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9635" y="6438738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Julian </a:t>
            </a:r>
            <a:r>
              <a:rPr lang="en-NZ" dirty="0" err="1"/>
              <a:t>Berengut</a:t>
            </a: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47" y="255672"/>
            <a:ext cx="2671167" cy="1052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40768"/>
            <a:ext cx="1778661" cy="15636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1607563" cy="16883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560" y="3216441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Uzi </a:t>
            </a:r>
            <a:r>
              <a:rPr lang="en-NZ" dirty="0" err="1"/>
              <a:t>Kaldor</a:t>
            </a:r>
            <a:endParaRPr lang="en-NZ" dirty="0"/>
          </a:p>
        </p:txBody>
      </p:sp>
      <p:sp>
        <p:nvSpPr>
          <p:cNvPr id="12" name="TextBox 11"/>
          <p:cNvSpPr txBox="1"/>
          <p:nvPr/>
        </p:nvSpPr>
        <p:spPr>
          <a:xfrm>
            <a:off x="3154622" y="3085337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Ephraim </a:t>
            </a:r>
            <a:r>
              <a:rPr lang="en-NZ" dirty="0" err="1"/>
              <a:t>Eliav</a:t>
            </a:r>
            <a:endParaRPr lang="en-NZ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57605"/>
            <a:ext cx="2084082" cy="170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20" y="4757605"/>
            <a:ext cx="2043435" cy="15325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73" y="3681348"/>
            <a:ext cx="969128" cy="99397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52331" y="6369277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err="1"/>
              <a:t>Miroslav</a:t>
            </a:r>
            <a:r>
              <a:rPr lang="en-NZ" dirty="0"/>
              <a:t> </a:t>
            </a:r>
            <a:r>
              <a:rPr lang="en-NZ" dirty="0" err="1"/>
              <a:t>Ilias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037574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2" y="1662899"/>
            <a:ext cx="5923714" cy="3499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Why look for physics beyond the Standard Model (SM)?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NZ" sz="1500" dirty="0"/>
              <a:t>The SM  is currently the best fitting physical description of the world around us.</a:t>
            </a:r>
          </a:p>
          <a:p>
            <a:r>
              <a:rPr lang="en-NZ" sz="1500" dirty="0"/>
              <a:t>So far successfully explained the majority of observed natural phenomena and  has strong predictive power (Higgs boson, top quark, tau neutrino)</a:t>
            </a:r>
          </a:p>
          <a:p>
            <a:endParaRPr lang="en-NZ" sz="1500" dirty="0"/>
          </a:p>
          <a:p>
            <a:endParaRPr lang="en-NZ" sz="1500" dirty="0"/>
          </a:p>
          <a:p>
            <a:pPr marL="0" indent="0">
              <a:buNone/>
            </a:pPr>
            <a:endParaRPr lang="en-NZ" sz="15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B94558-C031-4DE3-B89A-0F05C8C9C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31" y="3560501"/>
            <a:ext cx="2878808" cy="21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10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2" y="1662899"/>
            <a:ext cx="5797296" cy="3499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Why look for physics beyond the Standard Model (SM)?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NZ" sz="1500" dirty="0"/>
              <a:t>The SM  is currently the best fitting physical description of the world around us.</a:t>
            </a:r>
          </a:p>
          <a:p>
            <a:r>
              <a:rPr lang="en-NZ" sz="1500" dirty="0"/>
              <a:t>So far successfully explained the majority of observed natural phenomena and  has strong predictive power (Higgs boson, top quark, tau neutrino)</a:t>
            </a:r>
          </a:p>
          <a:p>
            <a:r>
              <a:rPr lang="en-NZ" sz="1500" dirty="0"/>
              <a:t>But… it is incomplete</a:t>
            </a:r>
          </a:p>
          <a:p>
            <a:pPr marL="171450" lvl="1" indent="0">
              <a:buNone/>
            </a:pPr>
            <a:endParaRPr lang="en-GB" sz="1350" dirty="0"/>
          </a:p>
          <a:p>
            <a:pPr lvl="1"/>
            <a:endParaRPr lang="en-NZ" sz="1350" dirty="0"/>
          </a:p>
          <a:p>
            <a:endParaRPr lang="en-NZ" sz="1500" dirty="0"/>
          </a:p>
          <a:p>
            <a:endParaRPr lang="en-NZ" sz="1500" dirty="0"/>
          </a:p>
          <a:p>
            <a:pPr marL="0" indent="0">
              <a:buNone/>
            </a:pPr>
            <a:endParaRPr lang="en-NZ" sz="15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C4B98-1C07-443B-BC63-F19FC2FED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31" y="3560501"/>
            <a:ext cx="2878808" cy="216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345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2" y="1662899"/>
            <a:ext cx="5797296" cy="3499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Why look for physics beyond the Standard Model (SM)?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NZ" sz="1500" dirty="0"/>
              <a:t>General relativity is not included</a:t>
            </a:r>
          </a:p>
          <a:p>
            <a:r>
              <a:rPr lang="en-NZ" sz="1500" dirty="0"/>
              <a:t> Some important questions remain unanswered:</a:t>
            </a:r>
          </a:p>
          <a:p>
            <a:pPr lvl="1"/>
            <a:r>
              <a:rPr lang="en-NZ" sz="1350" dirty="0">
                <a:solidFill>
                  <a:srgbClr val="0070C0"/>
                </a:solidFill>
              </a:rPr>
              <a:t>Matter-antimatter asymmetry</a:t>
            </a:r>
          </a:p>
          <a:p>
            <a:pPr lvl="1"/>
            <a:r>
              <a:rPr lang="en-NZ" sz="1350" dirty="0">
                <a:solidFill>
                  <a:srgbClr val="0070C0"/>
                </a:solidFill>
              </a:rPr>
              <a:t>Dark matter and energy</a:t>
            </a:r>
          </a:p>
          <a:p>
            <a:pPr marL="0" indent="0">
              <a:buNone/>
            </a:pPr>
            <a:endParaRPr lang="en-NZ" sz="1500" dirty="0"/>
          </a:p>
          <a:p>
            <a:pPr marL="171450" lvl="1" indent="0">
              <a:buNone/>
            </a:pPr>
            <a:endParaRPr lang="en-GB" sz="1350" dirty="0"/>
          </a:p>
          <a:p>
            <a:pPr lvl="1"/>
            <a:endParaRPr lang="en-NZ" sz="1350" dirty="0"/>
          </a:p>
          <a:p>
            <a:endParaRPr lang="en-NZ" sz="1500" dirty="0"/>
          </a:p>
          <a:p>
            <a:endParaRPr lang="en-NZ" sz="1500" dirty="0"/>
          </a:p>
          <a:p>
            <a:pPr marL="0" indent="0">
              <a:buNone/>
            </a:pPr>
            <a:endParaRPr lang="en-NZ" sz="15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5FE89-233A-44CD-81CA-BC678887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63" y="3429000"/>
            <a:ext cx="3040151" cy="14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707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352" y="1662899"/>
            <a:ext cx="5797296" cy="34993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725" b="1" dirty="0"/>
              <a:t>Why look for physics beyond the Standard Model (SM)?</a:t>
            </a:r>
          </a:p>
          <a:p>
            <a:pPr marL="0" indent="0">
              <a:buNone/>
            </a:pPr>
            <a:endParaRPr lang="en-GB" sz="1800" dirty="0"/>
          </a:p>
          <a:p>
            <a:pPr algn="just"/>
            <a:r>
              <a:rPr lang="en-NZ" sz="1500" dirty="0"/>
              <a:t>Extensions to the SM attempt to fill these knowledge gaps. </a:t>
            </a:r>
          </a:p>
          <a:p>
            <a:pPr lvl="1" algn="just"/>
            <a:r>
              <a:rPr lang="en-NZ" sz="1350" dirty="0">
                <a:solidFill>
                  <a:srgbClr val="0070C0"/>
                </a:solidFill>
              </a:rPr>
              <a:t>Grand Unified Theories, String Theory, SUSY, …</a:t>
            </a:r>
          </a:p>
          <a:p>
            <a:pPr lvl="1" algn="just"/>
            <a:endParaRPr lang="en-NZ" dirty="0"/>
          </a:p>
          <a:p>
            <a:pPr algn="just"/>
            <a:r>
              <a:rPr lang="en-NZ" sz="1500" dirty="0"/>
              <a:t>These extensions predict new physical phenomena beyond the SM.</a:t>
            </a:r>
          </a:p>
          <a:p>
            <a:pPr lvl="1" algn="just"/>
            <a:r>
              <a:rPr lang="en-NZ" sz="1350" dirty="0">
                <a:solidFill>
                  <a:srgbClr val="0070C0"/>
                </a:solidFill>
              </a:rPr>
              <a:t>Variation of fundamental constants (VFC)</a:t>
            </a:r>
          </a:p>
          <a:p>
            <a:pPr lvl="1" algn="just"/>
            <a:r>
              <a:rPr lang="en-NZ" sz="1350" dirty="0">
                <a:solidFill>
                  <a:srgbClr val="0070C0"/>
                </a:solidFill>
              </a:rPr>
              <a:t>Violation of fundamental symmetries (</a:t>
            </a:r>
            <a:r>
              <a:rPr lang="en-NZ" sz="1350" i="1" dirty="0">
                <a:solidFill>
                  <a:srgbClr val="0070C0"/>
                </a:solidFill>
              </a:rPr>
              <a:t>CP, P, T</a:t>
            </a:r>
            <a:r>
              <a:rPr lang="en-NZ" sz="1350" dirty="0">
                <a:solidFill>
                  <a:srgbClr val="0070C0"/>
                </a:solidFill>
              </a:rPr>
              <a:t>)</a:t>
            </a:r>
          </a:p>
          <a:p>
            <a:pPr marL="82296" indent="0" algn="just">
              <a:buNone/>
            </a:pPr>
            <a:r>
              <a:rPr lang="en-NZ" dirty="0"/>
              <a:t>     </a:t>
            </a:r>
            <a:r>
              <a:rPr lang="en-NZ" sz="1500" dirty="0"/>
              <a:t> </a:t>
            </a:r>
            <a:endParaRPr lang="en-NZ" dirty="0"/>
          </a:p>
          <a:p>
            <a:pPr algn="just"/>
            <a:r>
              <a:rPr lang="en-NZ" sz="1500" dirty="0"/>
              <a:t>(non) discovery of these phenomena allows to discriminate between extensions or new theories.</a:t>
            </a:r>
          </a:p>
          <a:p>
            <a:pPr marL="0" indent="0">
              <a:buNone/>
            </a:pPr>
            <a:endParaRPr lang="en-NZ" sz="1500" dirty="0"/>
          </a:p>
          <a:p>
            <a:pPr marL="171450" lvl="1" indent="0">
              <a:buNone/>
            </a:pPr>
            <a:endParaRPr lang="en-GB" sz="1350" dirty="0"/>
          </a:p>
          <a:p>
            <a:pPr lvl="1"/>
            <a:endParaRPr lang="en-NZ" sz="1350" dirty="0"/>
          </a:p>
          <a:p>
            <a:endParaRPr lang="en-NZ" sz="1500" dirty="0"/>
          </a:p>
          <a:p>
            <a:endParaRPr lang="en-NZ" sz="1500" dirty="0"/>
          </a:p>
          <a:p>
            <a:pPr marL="0" indent="0">
              <a:buNone/>
            </a:pPr>
            <a:endParaRPr lang="en-NZ" sz="15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491013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99" y="1662899"/>
            <a:ext cx="7350711" cy="3499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Why look for physics beyond the SM with atoms and molecules?</a:t>
            </a:r>
          </a:p>
          <a:p>
            <a:pPr marL="0" indent="0">
              <a:buNone/>
            </a:pPr>
            <a:endParaRPr lang="en-GB" sz="1725" b="1" dirty="0"/>
          </a:p>
          <a:p>
            <a:r>
              <a:rPr lang="en-GB" sz="1500" dirty="0"/>
              <a:t>Accelerator research (</a:t>
            </a:r>
            <a:r>
              <a:rPr lang="en-GB" sz="1500" dirty="0" err="1"/>
              <a:t>LHCb</a:t>
            </a:r>
            <a:r>
              <a:rPr lang="en-GB" sz="1500" dirty="0"/>
              <a:t>, T2K, etc.)</a:t>
            </a:r>
          </a:p>
          <a:p>
            <a:r>
              <a:rPr lang="en-GB" sz="1500" b="1" dirty="0">
                <a:solidFill>
                  <a:srgbClr val="C00000"/>
                </a:solidFill>
              </a:rPr>
              <a:t>Table-top experiments</a:t>
            </a:r>
          </a:p>
          <a:p>
            <a:pPr marL="0" indent="0">
              <a:buNone/>
            </a:pPr>
            <a:endParaRPr lang="en-GB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03861B-6A1C-4C28-8F28-8E4177D0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498" y="2106866"/>
            <a:ext cx="3825860" cy="2611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B9E739-D0E2-4C6D-9B5D-7444CE856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43" y="3352834"/>
            <a:ext cx="4420358" cy="247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742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99" y="1662898"/>
            <a:ext cx="7350711" cy="3708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Why look for physics beyond the SM with atoms and molecules?</a:t>
            </a:r>
          </a:p>
          <a:p>
            <a:pPr marL="0" indent="0">
              <a:buNone/>
            </a:pPr>
            <a:endParaRPr lang="en-GB" sz="1725" b="1" dirty="0"/>
          </a:p>
          <a:p>
            <a:r>
              <a:rPr lang="en-GB" sz="1500" b="1" dirty="0">
                <a:solidFill>
                  <a:srgbClr val="C00000"/>
                </a:solidFill>
              </a:rPr>
              <a:t>Table-top experiments: promising alternative to high energy research</a:t>
            </a:r>
          </a:p>
          <a:p>
            <a:pPr lvl="1"/>
            <a:r>
              <a:rPr lang="en-US" sz="1500" dirty="0">
                <a:sym typeface="Wingdings" panose="05000000000000000000" pitchFamily="2" charset="2"/>
              </a:rPr>
              <a:t>Versatile, sensitive to different phenomena</a:t>
            </a:r>
          </a:p>
          <a:p>
            <a:pPr lvl="2"/>
            <a:r>
              <a:rPr lang="en-US" sz="1350" dirty="0">
                <a:solidFill>
                  <a:srgbClr val="0070C0"/>
                </a:solidFill>
                <a:sym typeface="Wingdings" panose="05000000000000000000" pitchFamily="2" charset="2"/>
              </a:rPr>
              <a:t>Parity violation</a:t>
            </a:r>
          </a:p>
          <a:p>
            <a:pPr lvl="2"/>
            <a:r>
              <a:rPr lang="en-US" sz="1350" dirty="0">
                <a:solidFill>
                  <a:srgbClr val="0070C0"/>
                </a:solidFill>
                <a:sym typeface="Wingdings" panose="05000000000000000000" pitchFamily="2" charset="2"/>
              </a:rPr>
              <a:t>EDMs (electron, hadronic)</a:t>
            </a:r>
          </a:p>
          <a:p>
            <a:pPr lvl="2"/>
            <a:r>
              <a:rPr lang="en-US" sz="1350" dirty="0">
                <a:solidFill>
                  <a:srgbClr val="0070C0"/>
                </a:solidFill>
                <a:sym typeface="Wingdings" panose="05000000000000000000" pitchFamily="2" charset="2"/>
              </a:rPr>
              <a:t>Variation of fundamental constants</a:t>
            </a:r>
          </a:p>
          <a:p>
            <a:pPr lvl="2"/>
            <a:r>
              <a:rPr lang="en-US" sz="1350" dirty="0">
                <a:solidFill>
                  <a:srgbClr val="0070C0"/>
                </a:solidFill>
                <a:sym typeface="Wingdings" panose="05000000000000000000" pitchFamily="2" charset="2"/>
              </a:rPr>
              <a:t>Dark matter</a:t>
            </a:r>
          </a:p>
          <a:p>
            <a:pPr lvl="2"/>
            <a:r>
              <a:rPr lang="en-US" sz="1350" dirty="0">
                <a:solidFill>
                  <a:srgbClr val="0070C0"/>
                </a:solidFill>
                <a:sym typeface="Wingdings" panose="05000000000000000000" pitchFamily="2" charset="2"/>
              </a:rPr>
              <a:t>..</a:t>
            </a:r>
            <a:endParaRPr lang="en-US" sz="1350" dirty="0">
              <a:solidFill>
                <a:srgbClr val="0070C0"/>
              </a:solidFill>
            </a:endParaRPr>
          </a:p>
          <a:p>
            <a:pPr lvl="1"/>
            <a:r>
              <a:rPr lang="en-US" sz="1500" dirty="0"/>
              <a:t>Various enhancement effects</a:t>
            </a:r>
            <a:r>
              <a:rPr lang="en-US" sz="1500" dirty="0">
                <a:sym typeface="Wingdings" panose="05000000000000000000" pitchFamily="2" charset="2"/>
              </a:rPr>
              <a:t> high sensitivity</a:t>
            </a:r>
          </a:p>
          <a:p>
            <a:pPr lvl="1"/>
            <a:r>
              <a:rPr lang="en-US" sz="1500" dirty="0"/>
              <a:t>Small scale</a:t>
            </a:r>
          </a:p>
          <a:p>
            <a:pPr lvl="1"/>
            <a:r>
              <a:rPr lang="en-US" sz="1500" dirty="0"/>
              <a:t>(Relatively) inexpensive</a:t>
            </a:r>
            <a:endParaRPr lang="en-US" sz="1875" dirty="0">
              <a:sym typeface="Wingdings" panose="05000000000000000000" pitchFamily="2" charset="2"/>
            </a:endParaRPr>
          </a:p>
          <a:p>
            <a:pPr lvl="1"/>
            <a:endParaRPr lang="en-GB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9E739-D0E2-4C6D-9B5D-7444CE85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997" y="3720299"/>
            <a:ext cx="3790276" cy="2121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89986-9699-40DB-835E-A80C7913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7" y="5421044"/>
            <a:ext cx="4402472" cy="5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AC75-44A2-4771-878D-12040E9A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52736"/>
            <a:ext cx="7515849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What can we calculate?</a:t>
            </a:r>
          </a:p>
          <a:p>
            <a:r>
              <a:rPr lang="en-GB" sz="1800" dirty="0"/>
              <a:t>Atomic properties: energies, IPs, EAs, spectra, hyperfine structure parameters, </a:t>
            </a:r>
            <a:r>
              <a:rPr lang="en-GB" sz="1800" dirty="0" err="1"/>
              <a:t>polarisabilities</a:t>
            </a:r>
            <a:endParaRPr lang="en-GB" sz="1800" dirty="0"/>
          </a:p>
          <a:p>
            <a:r>
              <a:rPr lang="en-US" sz="1800" dirty="0"/>
              <a:t>Molecular properties: geometries, molecular parameters, electronic structure, Franck-Condon Factors (FCFs), transition strengths</a:t>
            </a:r>
          </a:p>
          <a:p>
            <a:r>
              <a:rPr lang="en-US" sz="1800" dirty="0"/>
              <a:t>Specific properties: coupling parameters describing the sensitivity of the atom/molecule to “new physics” effects (</a:t>
            </a:r>
            <a:r>
              <a:rPr lang="en-US" sz="1800" dirty="0" err="1"/>
              <a:t>eEDM</a:t>
            </a:r>
            <a:r>
              <a:rPr lang="en-US" sz="1800" dirty="0"/>
              <a:t>, parity violation, nuclear anapole moment, variation of fundamental constants, etc.)</a:t>
            </a:r>
          </a:p>
          <a:p>
            <a:pPr algn="just"/>
            <a:r>
              <a:rPr lang="en-US" sz="1800" dirty="0"/>
              <a:t>CCSD(T), FSCC </a:t>
            </a:r>
          </a:p>
          <a:p>
            <a:pPr algn="just"/>
            <a:r>
              <a:rPr lang="en-US" sz="1800" dirty="0"/>
              <a:t>Systematic investigation of effect of computational parameters and uncertainty evaluation</a:t>
            </a:r>
          </a:p>
          <a:p>
            <a:pPr marL="0" indent="0" algn="just">
              <a:buNone/>
            </a:pPr>
            <a:r>
              <a:rPr lang="en-US" sz="2200" b="1" dirty="0"/>
              <a:t>Any drawbacks?</a:t>
            </a:r>
          </a:p>
          <a:p>
            <a:pPr lvl="1">
              <a:buClr>
                <a:srgbClr val="FF0000"/>
              </a:buClr>
              <a:buSzPct val="120000"/>
              <a:buFont typeface="Wingdings 2" panose="05020102010507070707" pitchFamily="18" charset="2"/>
              <a:buChar char=""/>
            </a:pPr>
            <a:r>
              <a:rPr lang="en-NZ" sz="2000" dirty="0"/>
              <a:t>Computationally expensive (limited to atoms/small molecules)</a:t>
            </a:r>
          </a:p>
          <a:p>
            <a:pPr lvl="1">
              <a:buClr>
                <a:srgbClr val="FF0000"/>
              </a:buClr>
              <a:buSzPct val="120000"/>
              <a:buFont typeface="Wingdings 2" panose="05020102010507070707" pitchFamily="18" charset="2"/>
              <a:buChar char=""/>
            </a:pPr>
            <a:r>
              <a:rPr lang="en-NZ" sz="2000" dirty="0"/>
              <a:t>FSCC is limited to systems with up to two valence electrons/holes*</a:t>
            </a:r>
          </a:p>
          <a:p>
            <a:pPr lvl="1">
              <a:buClr>
                <a:srgbClr val="FF0000"/>
              </a:buClr>
              <a:buSzPct val="120000"/>
              <a:buFont typeface="Wingdings 2" panose="05020102010507070707" pitchFamily="18" charset="2"/>
              <a:buChar char=""/>
            </a:pPr>
            <a:r>
              <a:rPr lang="en-NZ" sz="2000" dirty="0"/>
              <a:t>Some properties not (yet) available</a:t>
            </a:r>
          </a:p>
          <a:p>
            <a:pPr marL="320040" lvl="1" indent="0">
              <a:buClr>
                <a:srgbClr val="FF0000"/>
              </a:buClr>
              <a:buSzPct val="120000"/>
              <a:buNone/>
            </a:pPr>
            <a:r>
              <a:rPr lang="en-NZ" sz="2000" dirty="0"/>
              <a:t>*</a:t>
            </a:r>
            <a:r>
              <a:rPr lang="en-NZ" sz="1400" dirty="0"/>
              <a:t>New developments in the group of </a:t>
            </a:r>
            <a:r>
              <a:rPr lang="en-NZ" sz="1400" dirty="0" err="1"/>
              <a:t>Zaitsevskii</a:t>
            </a:r>
            <a:r>
              <a:rPr lang="en-NZ" sz="1400" dirty="0"/>
              <a:t>: 3 particles</a:t>
            </a:r>
            <a:endParaRPr lang="en-US" sz="1400" dirty="0"/>
          </a:p>
          <a:p>
            <a:pPr marL="0" indent="0">
              <a:buNone/>
            </a:pPr>
            <a:endParaRPr lang="en-GB" sz="1500" dirty="0"/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31979787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76" y="1736140"/>
            <a:ext cx="7617041" cy="3622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How can (atomic and molecular) theory be of use?</a:t>
            </a:r>
          </a:p>
          <a:p>
            <a:pPr marL="0" indent="0">
              <a:buNone/>
            </a:pPr>
            <a:endParaRPr lang="en-GB" sz="1725" b="1" dirty="0"/>
          </a:p>
          <a:p>
            <a:pPr algn="just"/>
            <a:r>
              <a:rPr lang="en-GB" sz="1500" dirty="0"/>
              <a:t>Insight into effect on molecular properties</a:t>
            </a:r>
          </a:p>
          <a:p>
            <a:pPr algn="just"/>
            <a:r>
              <a:rPr lang="en-GB" sz="1500" dirty="0"/>
              <a:t>Identification of promising candidates for measurements</a:t>
            </a:r>
          </a:p>
          <a:p>
            <a:pPr lvl="1" algn="just"/>
            <a:r>
              <a:rPr lang="en-US" sz="1500" dirty="0">
                <a:solidFill>
                  <a:srgbClr val="0070C0"/>
                </a:solidFill>
              </a:rPr>
              <a:t>High sensitivity</a:t>
            </a:r>
          </a:p>
          <a:p>
            <a:pPr lvl="1" algn="just"/>
            <a:r>
              <a:rPr lang="en-US" sz="1500" dirty="0">
                <a:solidFill>
                  <a:srgbClr val="0070C0"/>
                </a:solidFill>
              </a:rPr>
              <a:t>Experimental considerations (stability, laser-</a:t>
            </a:r>
            <a:r>
              <a:rPr lang="en-US" sz="1500" dirty="0" err="1">
                <a:solidFill>
                  <a:srgbClr val="0070C0"/>
                </a:solidFill>
              </a:rPr>
              <a:t>coolability</a:t>
            </a:r>
            <a:r>
              <a:rPr lang="en-US" sz="1500" dirty="0">
                <a:solidFill>
                  <a:srgbClr val="0070C0"/>
                </a:solidFill>
              </a:rPr>
              <a:t>, etc.)</a:t>
            </a:r>
            <a:endParaRPr lang="en-GB" sz="1500" dirty="0">
              <a:solidFill>
                <a:srgbClr val="0070C0"/>
              </a:solidFill>
            </a:endParaRPr>
          </a:p>
          <a:p>
            <a:pPr algn="just"/>
            <a:r>
              <a:rPr lang="en-GB" sz="1500" dirty="0"/>
              <a:t>Practical  parameters for experiment  </a:t>
            </a:r>
          </a:p>
          <a:p>
            <a:pPr algn="just"/>
            <a:r>
              <a:rPr lang="en-GB" sz="1500" dirty="0"/>
              <a:t>Parameters for the interpretation of the results </a:t>
            </a:r>
          </a:p>
          <a:p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725" b="1" dirty="0"/>
          </a:p>
        </p:txBody>
      </p:sp>
    </p:spTree>
    <p:extLst>
      <p:ext uri="{BB962C8B-B14F-4D97-AF65-F5344CB8AC3E}">
        <p14:creationId xmlns:p14="http://schemas.microsoft.com/office/powerpoint/2010/main" val="12388865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D37B-A7B9-484A-8BFC-1A48808D7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76" y="1736140"/>
            <a:ext cx="7617041" cy="36220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How can (atomic and molecular) theory be of use?</a:t>
            </a:r>
          </a:p>
          <a:p>
            <a:pPr marL="0" indent="0">
              <a:buNone/>
            </a:pPr>
            <a:endParaRPr lang="en-GB" sz="1725" b="1" dirty="0"/>
          </a:p>
          <a:p>
            <a:pPr algn="just"/>
            <a:r>
              <a:rPr lang="en-GB" sz="1500" dirty="0"/>
              <a:t>Insight into effect on molecular properties</a:t>
            </a:r>
          </a:p>
          <a:p>
            <a:pPr algn="just"/>
            <a:r>
              <a:rPr lang="en-GB" sz="1500" dirty="0"/>
              <a:t>Identification of promising candidates for measurements</a:t>
            </a:r>
          </a:p>
          <a:p>
            <a:pPr lvl="1" algn="just"/>
            <a:r>
              <a:rPr lang="en-US" sz="1500" dirty="0">
                <a:solidFill>
                  <a:srgbClr val="0070C0"/>
                </a:solidFill>
              </a:rPr>
              <a:t>High sensitivity</a:t>
            </a:r>
          </a:p>
          <a:p>
            <a:pPr lvl="1" algn="just"/>
            <a:r>
              <a:rPr lang="en-US" sz="1500" dirty="0">
                <a:solidFill>
                  <a:srgbClr val="0070C0"/>
                </a:solidFill>
              </a:rPr>
              <a:t>Experimental considerations (stability, laser-</a:t>
            </a:r>
            <a:r>
              <a:rPr lang="en-US" sz="1500" dirty="0" err="1">
                <a:solidFill>
                  <a:srgbClr val="0070C0"/>
                </a:solidFill>
              </a:rPr>
              <a:t>coolability</a:t>
            </a:r>
            <a:r>
              <a:rPr lang="en-US" sz="1500" dirty="0">
                <a:solidFill>
                  <a:srgbClr val="0070C0"/>
                </a:solidFill>
              </a:rPr>
              <a:t>, etc.)</a:t>
            </a:r>
            <a:endParaRPr lang="en-GB" sz="1500" dirty="0">
              <a:solidFill>
                <a:srgbClr val="0070C0"/>
              </a:solidFill>
            </a:endParaRPr>
          </a:p>
          <a:p>
            <a:pPr algn="just"/>
            <a:r>
              <a:rPr lang="en-GB" sz="1500" dirty="0"/>
              <a:t>Practical  parameters for experiment  </a:t>
            </a:r>
          </a:p>
          <a:p>
            <a:pPr algn="just"/>
            <a:r>
              <a:rPr lang="en-GB" sz="1500" dirty="0"/>
              <a:t>Parameters for the interpretation of the results </a:t>
            </a:r>
          </a:p>
          <a:p>
            <a:endParaRPr lang="en-US" sz="15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GB" sz="1725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E5C4C0-DCDD-4D4E-A1A6-3B928AB3E0AB}"/>
              </a:ext>
            </a:extLst>
          </p:cNvPr>
          <p:cNvSpPr/>
          <p:nvPr/>
        </p:nvSpPr>
        <p:spPr>
          <a:xfrm>
            <a:off x="1540276" y="4534130"/>
            <a:ext cx="6343095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500" dirty="0"/>
              <a:t>To be useful</a:t>
            </a:r>
            <a:r>
              <a:rPr lang="en-US" sz="1875" dirty="0"/>
              <a:t>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</a:rPr>
              <a:t>Reliable predictions based on high accuracy calculations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</a:rPr>
              <a:t>Preference for </a:t>
            </a:r>
            <a:r>
              <a:rPr lang="en-US" sz="1500" i="1" dirty="0">
                <a:solidFill>
                  <a:srgbClr val="0070C0"/>
                </a:solidFill>
              </a:rPr>
              <a:t>ab initio</a:t>
            </a:r>
            <a:r>
              <a:rPr lang="en-US" sz="1500" dirty="0">
                <a:solidFill>
                  <a:srgbClr val="0070C0"/>
                </a:solidFill>
              </a:rPr>
              <a:t> methods (predictive power)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70C0"/>
                </a:solidFill>
              </a:rPr>
              <a:t>Possibility of assigning uncertainties</a:t>
            </a:r>
            <a:endParaRPr lang="en-GB" sz="1500" dirty="0">
              <a:solidFill>
                <a:srgbClr val="0070C0"/>
              </a:solidFill>
            </a:endParaRPr>
          </a:p>
          <a:p>
            <a:pPr lvl="1"/>
            <a:r>
              <a:rPr lang="en-GB" sz="1500" b="1" dirty="0">
                <a:solidFill>
                  <a:srgbClr val="FF0000"/>
                </a:solidFill>
              </a:rPr>
              <a:t>Choice of computational method becomes crucial</a:t>
            </a:r>
            <a:endParaRPr lang="en-US" sz="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81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8C073-9CA8-444D-8C06-576E40DEB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39548A-F2C3-4896-9492-43941696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89" y="1175753"/>
            <a:ext cx="7941818" cy="450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A7A881-4992-4C97-81F8-65A83E90B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716" y="2001581"/>
            <a:ext cx="3333191" cy="285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662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C11DB-BA62-4C75-8EF7-E3469D804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382" y="1614488"/>
            <a:ext cx="7020592" cy="3733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Electron EDM</a:t>
            </a:r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D28D4-76D6-4AB8-BEDC-AF6D85247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44" y="3257551"/>
            <a:ext cx="4437383" cy="2528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2D128C-47CC-4E4B-92CD-C90539729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137" y="4100368"/>
            <a:ext cx="1217401" cy="1686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C5D9AF-3109-43D7-9329-CFBA9C7B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007" y="2712539"/>
            <a:ext cx="3909399" cy="124597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01D3FB-13FF-45A6-9F9C-260EB5934349}"/>
              </a:ext>
            </a:extLst>
          </p:cNvPr>
          <p:cNvSpPr txBox="1">
            <a:spLocks/>
          </p:cNvSpPr>
          <p:nvPr/>
        </p:nvSpPr>
        <p:spPr>
          <a:xfrm>
            <a:off x="580358" y="2318004"/>
            <a:ext cx="5797296" cy="232648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5773251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CAB6E2-654F-4997-8DBC-C6294644A9B8}"/>
              </a:ext>
            </a:extLst>
          </p:cNvPr>
          <p:cNvSpPr txBox="1">
            <a:spLocks/>
          </p:cNvSpPr>
          <p:nvPr/>
        </p:nvSpPr>
        <p:spPr>
          <a:xfrm>
            <a:off x="764382" y="1614488"/>
            <a:ext cx="7020592" cy="37335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Electron EDM</a:t>
            </a:r>
          </a:p>
          <a:p>
            <a:pPr marL="0" indent="0">
              <a:buNone/>
            </a:pPr>
            <a:endParaRPr lang="en-GB" sz="1725" b="1" dirty="0"/>
          </a:p>
          <a:p>
            <a:r>
              <a:rPr lang="en-GB" sz="1500" dirty="0"/>
              <a:t>Standard Model prediction: </a:t>
            </a:r>
            <a:r>
              <a:rPr lang="en-US" sz="1500" dirty="0"/>
              <a:t>~10</a:t>
            </a:r>
            <a:r>
              <a:rPr lang="en-US" sz="1500" baseline="30000" dirty="0"/>
              <a:t>-38</a:t>
            </a:r>
            <a:r>
              <a:rPr lang="en-US" sz="1500" dirty="0"/>
              <a:t> e*cm</a:t>
            </a:r>
          </a:p>
          <a:p>
            <a:r>
              <a:rPr lang="en-US" sz="1500" dirty="0"/>
              <a:t>SM extensions predict much larger values (many orders of magnitude)</a:t>
            </a:r>
          </a:p>
          <a:p>
            <a:r>
              <a:rPr lang="en-US" sz="1500" dirty="0"/>
              <a:t>Measurement will provide signal of new physics</a:t>
            </a:r>
          </a:p>
          <a:p>
            <a:endParaRPr lang="en-US" sz="1500" dirty="0"/>
          </a:p>
          <a:p>
            <a:r>
              <a:rPr lang="en-US" sz="1500" dirty="0"/>
              <a:t>How do we measure </a:t>
            </a:r>
            <a:r>
              <a:rPr lang="en-US" sz="1500" dirty="0" err="1"/>
              <a:t>eEDM</a:t>
            </a:r>
            <a:r>
              <a:rPr lang="en-US" sz="1500" dirty="0"/>
              <a:t>?</a:t>
            </a:r>
          </a:p>
          <a:p>
            <a:endParaRPr lang="en-US" sz="1500" dirty="0"/>
          </a:p>
          <a:p>
            <a:r>
              <a:rPr lang="en-US" sz="1500" dirty="0"/>
              <a:t>Use a (paramagnetic) molecule!</a:t>
            </a:r>
          </a:p>
          <a:p>
            <a:endParaRPr lang="en-US" sz="1500" dirty="0"/>
          </a:p>
          <a:p>
            <a:endParaRPr lang="en-GB" sz="1500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590A0-72E4-492C-8C46-4164083B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389" y="3345509"/>
            <a:ext cx="636829" cy="962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99487F-2800-4318-B8C5-09F286551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803" y="4367598"/>
            <a:ext cx="1131162" cy="15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01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ECAB6E2-654F-4997-8DBC-C6294644A9B8}"/>
              </a:ext>
            </a:extLst>
          </p:cNvPr>
          <p:cNvSpPr txBox="1">
            <a:spLocks/>
          </p:cNvSpPr>
          <p:nvPr/>
        </p:nvSpPr>
        <p:spPr>
          <a:xfrm>
            <a:off x="385762" y="1643062"/>
            <a:ext cx="7593806" cy="441483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Electron EDM</a:t>
            </a:r>
          </a:p>
          <a:p>
            <a:pPr marL="0" indent="0">
              <a:buNone/>
            </a:pPr>
            <a:endParaRPr lang="en-GB" sz="1725" b="1" dirty="0"/>
          </a:p>
          <a:p>
            <a:r>
              <a:rPr lang="en-GB" sz="1500" dirty="0"/>
              <a:t>Standard Model prediction: </a:t>
            </a:r>
            <a:r>
              <a:rPr lang="en-US" sz="1500" dirty="0"/>
              <a:t>~10</a:t>
            </a:r>
            <a:r>
              <a:rPr lang="en-US" sz="1500" baseline="30000" dirty="0"/>
              <a:t>-38</a:t>
            </a:r>
            <a:r>
              <a:rPr lang="en-US" sz="1500" dirty="0"/>
              <a:t> e*cm</a:t>
            </a:r>
          </a:p>
          <a:p>
            <a:r>
              <a:rPr lang="en-US" sz="1500" dirty="0"/>
              <a:t>SM extensions predict much larger values  </a:t>
            </a:r>
          </a:p>
          <a:p>
            <a:r>
              <a:rPr lang="en-US" sz="1500" dirty="0"/>
              <a:t>Measurement will provide signal of new physics</a:t>
            </a:r>
          </a:p>
          <a:p>
            <a:endParaRPr lang="en-US" sz="1500" dirty="0"/>
          </a:p>
          <a:p>
            <a:r>
              <a:rPr lang="en-US" sz="1500" dirty="0"/>
              <a:t>Use a molecule!</a:t>
            </a:r>
          </a:p>
          <a:p>
            <a:r>
              <a:rPr lang="en-US" sz="1500" dirty="0" err="1"/>
              <a:t>YbF</a:t>
            </a:r>
            <a:r>
              <a:rPr lang="en-US" sz="1500" dirty="0"/>
              <a:t>, </a:t>
            </a:r>
            <a:r>
              <a:rPr lang="en-US" sz="1500" dirty="0" err="1"/>
              <a:t>ThO</a:t>
            </a:r>
            <a:r>
              <a:rPr lang="en-US" sz="1500" dirty="0"/>
              <a:t>, </a:t>
            </a:r>
            <a:r>
              <a:rPr lang="en-US" sz="1500" dirty="0" err="1"/>
              <a:t>HfF</a:t>
            </a:r>
            <a:r>
              <a:rPr lang="en-US" sz="1500" baseline="30000" dirty="0"/>
              <a:t>+</a:t>
            </a:r>
            <a:r>
              <a:rPr lang="en-US" sz="1500" dirty="0"/>
              <a:t>,…</a:t>
            </a:r>
          </a:p>
          <a:p>
            <a:r>
              <a:rPr lang="en-US" sz="1500" dirty="0"/>
              <a:t>Upper limit 10</a:t>
            </a:r>
            <a:r>
              <a:rPr lang="en-US" sz="1500" baseline="30000" dirty="0"/>
              <a:t>-29</a:t>
            </a:r>
            <a:r>
              <a:rPr lang="en-US" sz="1500" dirty="0"/>
              <a:t> e*cm, with </a:t>
            </a:r>
            <a:r>
              <a:rPr lang="en-US" sz="1500" dirty="0" err="1"/>
              <a:t>ThO</a:t>
            </a:r>
            <a:r>
              <a:rPr lang="en-US" sz="1500" dirty="0"/>
              <a:t>*</a:t>
            </a:r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… and </a:t>
            </a:r>
            <a:r>
              <a:rPr lang="en-US" sz="1500" b="1" dirty="0" err="1">
                <a:solidFill>
                  <a:srgbClr val="C00000"/>
                </a:solidFill>
              </a:rPr>
              <a:t>BaF</a:t>
            </a:r>
            <a:endParaRPr lang="en-US" sz="1500" b="1" dirty="0">
              <a:solidFill>
                <a:srgbClr val="C00000"/>
              </a:solidFill>
            </a:endParaRPr>
          </a:p>
          <a:p>
            <a:pPr lvl="1"/>
            <a:r>
              <a:rPr lang="en-GB" sz="1200" dirty="0"/>
              <a:t>Experimental advantages (laser cooling, Stark deceleration)</a:t>
            </a:r>
          </a:p>
          <a:p>
            <a:endParaRPr lang="en-US" sz="1500" dirty="0"/>
          </a:p>
          <a:p>
            <a:endParaRPr lang="en-GB" sz="1500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6C154-FC4A-493F-8818-7511FD668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036" y="2900362"/>
            <a:ext cx="4105650" cy="310038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B6AB1F-8AAE-4E47-BEBF-911160D8092A}"/>
              </a:ext>
            </a:extLst>
          </p:cNvPr>
          <p:cNvCxnSpPr/>
          <p:nvPr/>
        </p:nvCxnSpPr>
        <p:spPr>
          <a:xfrm>
            <a:off x="5453110" y="4499314"/>
            <a:ext cx="2563427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591A165-12E4-4A24-A32E-8AB132B1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76" y="4638582"/>
            <a:ext cx="2344862" cy="6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3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CCF1-004B-4ADE-A5EA-E7C7C5D2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/>
          <a:lstStyle/>
          <a:p>
            <a:pPr marL="0" indent="0">
              <a:buNone/>
            </a:pPr>
            <a:r>
              <a:rPr lang="en-GB" sz="1725" b="1" dirty="0"/>
              <a:t>The experiment: 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GB" dirty="0"/>
              <a:t>The EDM signal is detectable through a difference in the total accumulated phase for the parallel and the antiparallel orientation of the external magnetic and the electric fields.</a:t>
            </a:r>
            <a:endParaRPr lang="en-GB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B331F-A4BD-4096-80A5-B08BC533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64" y="2842046"/>
            <a:ext cx="3194641" cy="81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77658-18EF-4562-9D07-4E6C382C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8" y="4228983"/>
            <a:ext cx="7935272" cy="162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5DDCD-B425-4C80-8141-7CB9D17A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3" y="2757430"/>
            <a:ext cx="3074936" cy="13431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7F91FA-D051-4B6E-BC8D-0D54DDC1019D}"/>
                  </a:ext>
                </a:extLst>
              </p14:cNvPr>
              <p14:cNvContentPartPr/>
              <p14:nvPr/>
            </p14:nvContentPartPr>
            <p14:xfrm>
              <a:off x="5514885" y="3276923"/>
              <a:ext cx="286470" cy="194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7F91FA-D051-4B6E-BC8D-0D54DDC101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0834" y="3169123"/>
                <a:ext cx="394212" cy="4096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1814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CCF1-004B-4ADE-A5EA-E7C7C5D2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/>
          <a:lstStyle/>
          <a:p>
            <a:pPr marL="0" indent="0">
              <a:buNone/>
            </a:pPr>
            <a:r>
              <a:rPr lang="en-GB" sz="1725" b="1" dirty="0"/>
              <a:t>The experiment: 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GB" dirty="0"/>
              <a:t>The EDM signal is detectable through a difference in the total accumulated phase for the parallel and the antiparallel orientation of the external magnetic and the electric fields.</a:t>
            </a:r>
            <a:endParaRPr lang="en-GB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B331F-A4BD-4096-80A5-B08BC533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64" y="2842046"/>
            <a:ext cx="3194641" cy="81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77658-18EF-4562-9D07-4E6C382C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8" y="4228983"/>
            <a:ext cx="7935272" cy="162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5DDCD-B425-4C80-8141-7CB9D17A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3" y="2757430"/>
            <a:ext cx="3074936" cy="13431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7F91FA-D051-4B6E-BC8D-0D54DDC1019D}"/>
                  </a:ext>
                </a:extLst>
              </p14:cNvPr>
              <p14:cNvContentPartPr/>
              <p14:nvPr/>
            </p14:nvContentPartPr>
            <p14:xfrm>
              <a:off x="5514885" y="3276923"/>
              <a:ext cx="286470" cy="194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7F91FA-D051-4B6E-BC8D-0D54DDC101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0834" y="3169123"/>
                <a:ext cx="394212" cy="409641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2">
            <a:extLst>
              <a:ext uri="{FF2B5EF4-FFF2-40B4-BE49-F238E27FC236}">
                <a16:creationId xmlns:a16="http://schemas.microsoft.com/office/drawing/2014/main" id="{BBECE0EB-D4B0-4DB6-AD53-86FA5945C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92" y="2921728"/>
            <a:ext cx="6429372" cy="2200061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6313810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BCCF1-004B-4ADE-A5EA-E7C7C5D2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/>
          <a:lstStyle/>
          <a:p>
            <a:pPr marL="0" indent="0">
              <a:buNone/>
            </a:pPr>
            <a:r>
              <a:rPr lang="en-GB" sz="1725" b="1" dirty="0"/>
              <a:t>The experiment: 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GB" dirty="0"/>
              <a:t>The EDM signal is detectable through a difference in the total accumulated phase for the parallel and the antiparallel orientation of the external magnetic and the electric fields.</a:t>
            </a:r>
            <a:endParaRPr lang="en-GB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B331F-A4BD-4096-80A5-B08BC533B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264" y="2842046"/>
            <a:ext cx="3194641" cy="81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C77658-18EF-4562-9D07-4E6C382CA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28" y="4228983"/>
            <a:ext cx="7935272" cy="1625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5DDCD-B425-4C80-8141-7CB9D17A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3" y="2757430"/>
            <a:ext cx="3074936" cy="13431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67F91FA-D051-4B6E-BC8D-0D54DDC1019D}"/>
                  </a:ext>
                </a:extLst>
              </p14:cNvPr>
              <p14:cNvContentPartPr/>
              <p14:nvPr/>
            </p14:nvContentPartPr>
            <p14:xfrm>
              <a:off x="5514885" y="3276923"/>
              <a:ext cx="286470" cy="194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67F91FA-D051-4B6E-BC8D-0D54DDC101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60834" y="3169123"/>
                <a:ext cx="394212" cy="40964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E0105D9E-D9AD-4F75-A146-ACECD2DFFB14}"/>
              </a:ext>
            </a:extLst>
          </p:cNvPr>
          <p:cNvSpPr/>
          <p:nvPr/>
        </p:nvSpPr>
        <p:spPr>
          <a:xfrm>
            <a:off x="3725019" y="4228983"/>
            <a:ext cx="1175594" cy="1625763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15E95D-BF8E-4345-A5D6-3E7CEF483EFC}"/>
              </a:ext>
            </a:extLst>
          </p:cNvPr>
          <p:cNvSpPr/>
          <p:nvPr/>
        </p:nvSpPr>
        <p:spPr>
          <a:xfrm>
            <a:off x="7168306" y="4228983"/>
            <a:ext cx="1175594" cy="1625763"/>
          </a:xfrm>
          <a:prstGeom prst="rect">
            <a:avLst/>
          </a:prstGeom>
          <a:solidFill>
            <a:schemeClr val="accent2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2AFD7-1AAF-4C11-8745-A6160C6A67E9}"/>
              </a:ext>
            </a:extLst>
          </p:cNvPr>
          <p:cNvSpPr txBox="1"/>
          <p:nvPr/>
        </p:nvSpPr>
        <p:spPr>
          <a:xfrm>
            <a:off x="5365034" y="3823571"/>
            <a:ext cx="7168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i="1" dirty="0" err="1"/>
              <a:t>E</a:t>
            </a:r>
            <a:r>
              <a:rPr lang="en-GB" sz="1350" i="1" baseline="-25000" dirty="0" err="1"/>
              <a:t>eff</a:t>
            </a:r>
            <a:r>
              <a:rPr lang="en-GB" sz="1350" i="1" dirty="0"/>
              <a:t>=</a:t>
            </a:r>
            <a:r>
              <a:rPr lang="en-GB" sz="1350" dirty="0"/>
              <a:t>2</a:t>
            </a:r>
            <a:r>
              <a:rPr lang="en-GB" sz="1350" i="1" dirty="0"/>
              <a:t>W</a:t>
            </a:r>
            <a:r>
              <a:rPr lang="en-GB" sz="1350" i="1" baseline="-25000" dirty="0"/>
              <a:t>d</a:t>
            </a:r>
            <a:endParaRPr lang="en-GB" sz="1350" i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E2F838-04F2-4655-A267-9B9D98590919}"/>
              </a:ext>
            </a:extLst>
          </p:cNvPr>
          <p:cNvCxnSpPr/>
          <p:nvPr/>
        </p:nvCxnSpPr>
        <p:spPr>
          <a:xfrm flipV="1">
            <a:off x="5600700" y="3525442"/>
            <a:ext cx="0" cy="29813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187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US" sz="1500" dirty="0"/>
              <a:t>Using light to slow transverse motion of the molecules</a:t>
            </a:r>
          </a:p>
          <a:p>
            <a:r>
              <a:rPr lang="en-US" sz="1500" dirty="0"/>
              <a:t>We need to identify the optimal cooling scheme (transition):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Short lifetime (efficient cooling)</a:t>
            </a:r>
          </a:p>
          <a:p>
            <a:pPr lvl="1"/>
            <a:r>
              <a:rPr lang="en-US" sz="1500" dirty="0">
                <a:solidFill>
                  <a:srgbClr val="0070C0"/>
                </a:solidFill>
              </a:rPr>
              <a:t>Diagonal Frank-Condon factors (FCFs), to avoid leaks</a:t>
            </a:r>
          </a:p>
          <a:p>
            <a:pPr lvl="1"/>
            <a:endParaRPr lang="en-US" sz="1500" dirty="0">
              <a:solidFill>
                <a:srgbClr val="0070C0"/>
              </a:solidFill>
            </a:endParaRPr>
          </a:p>
          <a:p>
            <a:pPr lvl="1"/>
            <a:endParaRPr lang="en-US" sz="1500" dirty="0">
              <a:solidFill>
                <a:srgbClr val="0070C0"/>
              </a:solidFill>
            </a:endParaRPr>
          </a:p>
          <a:p>
            <a:pPr lvl="1"/>
            <a:endParaRPr lang="en-US" sz="1500" dirty="0">
              <a:solidFill>
                <a:srgbClr val="0070C0"/>
              </a:solidFill>
            </a:endParaRPr>
          </a:p>
          <a:p>
            <a:pPr lvl="1"/>
            <a:endParaRPr lang="en-US" sz="1500" dirty="0">
              <a:solidFill>
                <a:srgbClr val="0070C0"/>
              </a:solidFill>
            </a:endParaRPr>
          </a:p>
          <a:p>
            <a:pPr lvl="1"/>
            <a:endParaRPr lang="en-US" sz="1500" dirty="0">
              <a:solidFill>
                <a:srgbClr val="0070C0"/>
              </a:solidFill>
            </a:endParaRPr>
          </a:p>
          <a:p>
            <a:r>
              <a:rPr lang="en-US" sz="1500" dirty="0"/>
              <a:t>Needed: potential energy curves, spectroscopic constants, FCFs, transition dipole moments, etc. </a:t>
            </a:r>
          </a:p>
          <a:p>
            <a:endParaRPr lang="en-GB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B5D763E-9BCF-46CE-BE97-490A243AC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86" y="3539893"/>
            <a:ext cx="3271977" cy="157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821D3F-0090-43B2-8462-D6A043B64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926" y="3539894"/>
            <a:ext cx="1537469" cy="14460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EC5F46E-F499-401E-AF9B-D538FA38F0FE}"/>
              </a:ext>
            </a:extLst>
          </p:cNvPr>
          <p:cNvSpPr/>
          <p:nvPr/>
        </p:nvSpPr>
        <p:spPr>
          <a:xfrm>
            <a:off x="1257616" y="3539893"/>
            <a:ext cx="906940" cy="157503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167244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9AC75-44A2-4771-878D-12040E9AE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52736"/>
            <a:ext cx="7515849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What can we calculate?</a:t>
            </a:r>
          </a:p>
          <a:p>
            <a:r>
              <a:rPr lang="en-GB" sz="1800" dirty="0"/>
              <a:t>Atomic properties: energies, IPs, EAs, spectra, hyperfine structure parameters, </a:t>
            </a:r>
            <a:r>
              <a:rPr lang="en-GB" sz="1800" dirty="0" err="1"/>
              <a:t>polarisabilities</a:t>
            </a:r>
            <a:endParaRPr lang="en-GB" sz="1800" dirty="0"/>
          </a:p>
          <a:p>
            <a:r>
              <a:rPr lang="en-US" sz="1800" dirty="0"/>
              <a:t>Molecular properties: geometries, molecular parameters, electronic structure, Franck-Condon Factors (FCFs), transition strengths</a:t>
            </a:r>
          </a:p>
          <a:p>
            <a:r>
              <a:rPr lang="en-US" sz="1800" dirty="0"/>
              <a:t>Specific properties: coupling parameters describing the sensitivity of the atom/molecule to “new physics” effects (</a:t>
            </a:r>
            <a:r>
              <a:rPr lang="en-US" sz="1800" dirty="0" err="1"/>
              <a:t>eEDM</a:t>
            </a:r>
            <a:r>
              <a:rPr lang="en-US" sz="1800" dirty="0"/>
              <a:t>, parity violation, nuclear anapole moment, variation of fundamental constants, etc.)</a:t>
            </a:r>
          </a:p>
          <a:p>
            <a:pPr algn="just"/>
            <a:r>
              <a:rPr lang="en-US" sz="1800" dirty="0"/>
              <a:t>CCSD(T), FSCC </a:t>
            </a:r>
          </a:p>
          <a:p>
            <a:pPr algn="just"/>
            <a:r>
              <a:rPr lang="en-US" sz="1800" dirty="0"/>
              <a:t>Systematic investigation of effect of computational parameters and uncertainty evaluation</a:t>
            </a:r>
          </a:p>
          <a:p>
            <a:pPr marL="0" indent="0" algn="just">
              <a:buNone/>
            </a:pPr>
            <a:r>
              <a:rPr lang="en-US" sz="2200" b="1" dirty="0"/>
              <a:t>Any drawbacks?</a:t>
            </a:r>
          </a:p>
          <a:p>
            <a:pPr lvl="1">
              <a:buClr>
                <a:srgbClr val="FF0000"/>
              </a:buClr>
              <a:buSzPct val="120000"/>
              <a:buFont typeface="Wingdings 2" panose="05020102010507070707" pitchFamily="18" charset="2"/>
              <a:buChar char=""/>
            </a:pPr>
            <a:r>
              <a:rPr lang="en-NZ" sz="2000" dirty="0"/>
              <a:t>Computationally expensive (limited to atoms/small molecules)</a:t>
            </a:r>
          </a:p>
          <a:p>
            <a:pPr lvl="1">
              <a:buClr>
                <a:srgbClr val="FF0000"/>
              </a:buClr>
              <a:buSzPct val="120000"/>
              <a:buFont typeface="Wingdings 2" panose="05020102010507070707" pitchFamily="18" charset="2"/>
              <a:buChar char=""/>
            </a:pPr>
            <a:r>
              <a:rPr lang="en-NZ" sz="2000" dirty="0"/>
              <a:t>FSCC is limited to systems with up to two valence electrons/holes</a:t>
            </a:r>
          </a:p>
          <a:p>
            <a:pPr lvl="1">
              <a:buClr>
                <a:srgbClr val="FF0000"/>
              </a:buClr>
              <a:buSzPct val="120000"/>
              <a:buFont typeface="Wingdings 2" panose="05020102010507070707" pitchFamily="18" charset="2"/>
              <a:buChar char=""/>
            </a:pPr>
            <a:r>
              <a:rPr lang="en-NZ" sz="2000" dirty="0"/>
              <a:t>Some properties not (yet) available</a:t>
            </a:r>
          </a:p>
          <a:p>
            <a:pPr marL="0" indent="0" algn="just">
              <a:buNone/>
            </a:pPr>
            <a:endParaRPr lang="en-US" sz="2000" b="1" dirty="0"/>
          </a:p>
          <a:p>
            <a:endParaRPr lang="en-US" sz="1500" dirty="0"/>
          </a:p>
          <a:p>
            <a:pPr marL="0" indent="0">
              <a:buNone/>
            </a:pPr>
            <a:endParaRPr lang="en-GB" sz="1500" dirty="0"/>
          </a:p>
          <a:p>
            <a:endParaRPr lang="en-GB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CF7C1-494F-4095-BEBE-116F14EB5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653136"/>
            <a:ext cx="1026114" cy="9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184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D8479B-3D7F-4220-BFBA-B7C1847185F1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r>
              <a:rPr lang="en-US" sz="1500" dirty="0"/>
              <a:t>Relativistic FSCC calculations for the 6 lowest electronic states of </a:t>
            </a:r>
            <a:r>
              <a:rPr lang="en-US" sz="1500" dirty="0" err="1"/>
              <a:t>CaF</a:t>
            </a:r>
            <a:r>
              <a:rPr lang="en-US" sz="1500" dirty="0"/>
              <a:t>, </a:t>
            </a:r>
            <a:r>
              <a:rPr lang="en-US" sz="1500" dirty="0" err="1"/>
              <a:t>SrF</a:t>
            </a:r>
            <a:r>
              <a:rPr lang="en-US" sz="1500" dirty="0"/>
              <a:t>, and </a:t>
            </a:r>
            <a:r>
              <a:rPr lang="en-US" sz="1500" dirty="0" err="1"/>
              <a:t>BaF</a:t>
            </a:r>
            <a:endParaRPr lang="en-US" sz="1500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586A03-35B2-4B04-BA9F-1C386AF9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3" y="2840961"/>
            <a:ext cx="6449888" cy="253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2303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US" sz="1500" dirty="0"/>
              <a:t>Two possible cooling schemes:</a:t>
            </a:r>
          </a:p>
          <a:p>
            <a:pPr marL="0" indent="0">
              <a:buNone/>
            </a:pPr>
            <a:r>
              <a:rPr lang="en-US" sz="1500" i="1" dirty="0">
                <a:sym typeface="Wingdings" panose="05000000000000000000" pitchFamily="2" charset="2"/>
              </a:rPr>
              <a:t>X</a:t>
            </a:r>
            <a:r>
              <a:rPr lang="en-US" sz="1500" i="1" dirty="0"/>
              <a:t> </a:t>
            </a:r>
            <a:r>
              <a:rPr lang="en-US" sz="1500" baseline="30000" dirty="0"/>
              <a:t>2</a:t>
            </a:r>
            <a:r>
              <a:rPr lang="el-GR" sz="1500" dirty="0"/>
              <a:t>Σ</a:t>
            </a:r>
            <a:r>
              <a:rPr lang="en-US" sz="1500" baseline="-25000" dirty="0"/>
              <a:t>1/2</a:t>
            </a:r>
            <a:r>
              <a:rPr lang="en-US" sz="1500" dirty="0">
                <a:sym typeface="Wingdings" panose="05000000000000000000" pitchFamily="2" charset="2"/>
              </a:rPr>
              <a:t></a:t>
            </a:r>
            <a:r>
              <a:rPr lang="en-US" sz="1500" i="1" dirty="0"/>
              <a:t> B</a:t>
            </a:r>
            <a:r>
              <a:rPr lang="en-US" sz="1500" dirty="0"/>
              <a:t> </a:t>
            </a:r>
            <a:r>
              <a:rPr lang="en-US" sz="1500" baseline="30000" dirty="0"/>
              <a:t>2</a:t>
            </a:r>
            <a:r>
              <a:rPr lang="el-GR" sz="1500" dirty="0"/>
              <a:t>Σ</a:t>
            </a:r>
            <a:r>
              <a:rPr lang="en-US" sz="1500" baseline="-25000" dirty="0"/>
              <a:t>1/2</a:t>
            </a:r>
            <a:r>
              <a:rPr lang="en-US" sz="1500" i="1" dirty="0">
                <a:sym typeface="Wingdings" panose="05000000000000000000" pitchFamily="2" charset="2"/>
              </a:rPr>
              <a:t> </a:t>
            </a:r>
            <a:r>
              <a:rPr lang="en-US" sz="1500" dirty="0"/>
              <a:t>(</a:t>
            </a:r>
            <a:r>
              <a:rPr lang="en-US" sz="1500" dirty="0" err="1"/>
              <a:t>CaF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r>
              <a:rPr lang="en-US" sz="1500" i="1" dirty="0">
                <a:sym typeface="Wingdings" panose="05000000000000000000" pitchFamily="2" charset="2"/>
              </a:rPr>
              <a:t>X</a:t>
            </a:r>
            <a:r>
              <a:rPr lang="en-US" sz="1500" i="1" dirty="0"/>
              <a:t> </a:t>
            </a:r>
            <a:r>
              <a:rPr lang="en-US" sz="1500" baseline="30000" dirty="0"/>
              <a:t>2</a:t>
            </a:r>
            <a:r>
              <a:rPr lang="el-GR" sz="1500" dirty="0"/>
              <a:t>Σ</a:t>
            </a:r>
            <a:r>
              <a:rPr lang="en-US" sz="1500" baseline="-25000" dirty="0"/>
              <a:t>1/2</a:t>
            </a:r>
            <a:r>
              <a:rPr lang="en-US" sz="1500" dirty="0"/>
              <a:t> </a:t>
            </a:r>
            <a:r>
              <a:rPr lang="en-US" sz="1500" dirty="0">
                <a:sym typeface="Wingdings" panose="05000000000000000000" pitchFamily="2" charset="2"/>
              </a:rPr>
              <a:t></a:t>
            </a:r>
            <a:r>
              <a:rPr lang="en-US" sz="1500" i="1" dirty="0"/>
              <a:t> A</a:t>
            </a:r>
            <a:r>
              <a:rPr lang="en-US" sz="1500" dirty="0"/>
              <a:t> </a:t>
            </a:r>
            <a:r>
              <a:rPr lang="en-US" sz="1500" baseline="30000" dirty="0"/>
              <a:t>2</a:t>
            </a:r>
            <a:r>
              <a:rPr lang="el-GR" sz="1500" dirty="0"/>
              <a:t>Π</a:t>
            </a:r>
            <a:r>
              <a:rPr lang="en-US" sz="1500" baseline="-25000" dirty="0"/>
              <a:t>1/2</a:t>
            </a:r>
            <a:r>
              <a:rPr lang="en-US" sz="1500" i="1" dirty="0">
                <a:sym typeface="Wingdings" panose="05000000000000000000" pitchFamily="2" charset="2"/>
              </a:rPr>
              <a:t> </a:t>
            </a:r>
            <a:r>
              <a:rPr lang="en-US" sz="1500" dirty="0"/>
              <a:t>(</a:t>
            </a:r>
            <a:r>
              <a:rPr lang="en-US" sz="1500" dirty="0" err="1"/>
              <a:t>CaF</a:t>
            </a:r>
            <a:r>
              <a:rPr lang="en-US" sz="1500" dirty="0"/>
              <a:t> and </a:t>
            </a:r>
            <a:r>
              <a:rPr lang="en-US" sz="1500" dirty="0" err="1"/>
              <a:t>SrF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Use calculated FCFs (measure of overlap of vibrational wavefunctions) to determine the appropriate scheme</a:t>
            </a:r>
          </a:p>
          <a:p>
            <a:r>
              <a:rPr lang="en-US" sz="1500" dirty="0"/>
              <a:t>Diagonal FCFs</a:t>
            </a:r>
            <a:r>
              <a:rPr lang="en-US" sz="1500" dirty="0">
                <a:sym typeface="Wingdings" panose="05000000000000000000" pitchFamily="2" charset="2"/>
              </a:rPr>
              <a:t> efficient cooling</a:t>
            </a:r>
            <a:endParaRPr lang="en-US" sz="1500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D5E9000-C4BF-4A0B-9EE8-0F6ACCCA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01" y="1944492"/>
            <a:ext cx="1413128" cy="22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8DA2D5-0394-4C6F-84C1-CEEADB44842C}"/>
              </a:ext>
            </a:extLst>
          </p:cNvPr>
          <p:cNvCxnSpPr/>
          <p:nvPr/>
        </p:nvCxnSpPr>
        <p:spPr>
          <a:xfrm flipV="1">
            <a:off x="4506255" y="2486323"/>
            <a:ext cx="0" cy="14041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587A3164-C3C9-40BF-9A51-D15D38A6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13" y="1944492"/>
            <a:ext cx="1413128" cy="22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92BEFB-E6EC-4528-959C-2C0185139D98}"/>
              </a:ext>
            </a:extLst>
          </p:cNvPr>
          <p:cNvCxnSpPr/>
          <p:nvPr/>
        </p:nvCxnSpPr>
        <p:spPr>
          <a:xfrm flipV="1">
            <a:off x="6374774" y="2754582"/>
            <a:ext cx="0" cy="11880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43540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US" sz="1500" dirty="0"/>
              <a:t>Two possible cooling schemes:</a:t>
            </a:r>
          </a:p>
          <a:p>
            <a:pPr marL="0" indent="0">
              <a:buNone/>
            </a:pPr>
            <a:r>
              <a:rPr lang="en-US" sz="1500" b="1" i="1" dirty="0">
                <a:sym typeface="Wingdings" panose="05000000000000000000" pitchFamily="2" charset="2"/>
              </a:rPr>
              <a:t>X</a:t>
            </a:r>
            <a:r>
              <a:rPr lang="en-US" sz="1500" b="1" i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Σ</a:t>
            </a:r>
            <a:r>
              <a:rPr lang="en-US" sz="1500" b="1" baseline="-25000" dirty="0"/>
              <a:t>1/2</a:t>
            </a:r>
            <a:r>
              <a:rPr lang="en-US" sz="1500" b="1" dirty="0">
                <a:sym typeface="Wingdings" panose="05000000000000000000" pitchFamily="2" charset="2"/>
              </a:rPr>
              <a:t></a:t>
            </a:r>
            <a:r>
              <a:rPr lang="en-US" sz="1500" b="1" i="1" dirty="0"/>
              <a:t> B</a:t>
            </a:r>
            <a:r>
              <a:rPr lang="en-US" sz="1500" b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Σ</a:t>
            </a:r>
            <a:r>
              <a:rPr lang="en-US" sz="1500" b="1" baseline="-25000" dirty="0"/>
              <a:t>1/2</a:t>
            </a:r>
            <a:r>
              <a:rPr lang="en-US" sz="1500" b="1" i="1" dirty="0">
                <a:sym typeface="Wingdings" panose="05000000000000000000" pitchFamily="2" charset="2"/>
              </a:rPr>
              <a:t> </a:t>
            </a:r>
            <a:r>
              <a:rPr lang="en-US" sz="1500" b="1" dirty="0"/>
              <a:t>(</a:t>
            </a:r>
            <a:r>
              <a:rPr lang="en-US" sz="1500" b="1" dirty="0" err="1"/>
              <a:t>CaF</a:t>
            </a:r>
            <a:r>
              <a:rPr lang="en-US" sz="1500" b="1" dirty="0"/>
              <a:t>)?</a:t>
            </a:r>
          </a:p>
          <a:p>
            <a:pPr marL="0" indent="0">
              <a:buNone/>
            </a:pPr>
            <a:r>
              <a:rPr lang="en-US" sz="1500" i="1" dirty="0">
                <a:sym typeface="Wingdings" panose="05000000000000000000" pitchFamily="2" charset="2"/>
              </a:rPr>
              <a:t> </a:t>
            </a: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Diagonal FCFs</a:t>
            </a:r>
            <a:r>
              <a:rPr lang="en-US" sz="1500" dirty="0">
                <a:sym typeface="Wingdings" panose="05000000000000000000" pitchFamily="2" charset="2"/>
              </a:rPr>
              <a:t> efficient cooling</a:t>
            </a:r>
            <a:endParaRPr lang="en-US" sz="1500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D5E9000-C4BF-4A0B-9EE8-0F6ACCCA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01" y="1944492"/>
            <a:ext cx="1413128" cy="22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8DA2D5-0394-4C6F-84C1-CEEADB44842C}"/>
              </a:ext>
            </a:extLst>
          </p:cNvPr>
          <p:cNvCxnSpPr/>
          <p:nvPr/>
        </p:nvCxnSpPr>
        <p:spPr>
          <a:xfrm flipV="1">
            <a:off x="4506255" y="2486323"/>
            <a:ext cx="0" cy="14041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6A4EC647-9DCE-450E-B4D7-696C5C46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1" y="4338727"/>
            <a:ext cx="5130866" cy="166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600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US" sz="1500" dirty="0"/>
              <a:t>Two possible cooling schemes:</a:t>
            </a:r>
          </a:p>
          <a:p>
            <a:pPr marL="0" indent="0">
              <a:buNone/>
            </a:pPr>
            <a:r>
              <a:rPr lang="en-US" sz="1500" b="1" i="1" dirty="0">
                <a:sym typeface="Wingdings" panose="05000000000000000000" pitchFamily="2" charset="2"/>
              </a:rPr>
              <a:t>X</a:t>
            </a:r>
            <a:r>
              <a:rPr lang="en-US" sz="1500" b="1" i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Σ</a:t>
            </a:r>
            <a:r>
              <a:rPr lang="en-US" sz="1500" b="1" baseline="-25000" dirty="0"/>
              <a:t>1/2</a:t>
            </a:r>
            <a:r>
              <a:rPr lang="en-US" sz="1500" b="1" dirty="0">
                <a:sym typeface="Wingdings" panose="05000000000000000000" pitchFamily="2" charset="2"/>
              </a:rPr>
              <a:t></a:t>
            </a:r>
            <a:r>
              <a:rPr lang="en-US" sz="1500" b="1" i="1" dirty="0"/>
              <a:t> B</a:t>
            </a:r>
            <a:r>
              <a:rPr lang="en-US" sz="1500" b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Σ</a:t>
            </a:r>
            <a:r>
              <a:rPr lang="en-US" sz="1500" b="1" baseline="-25000" dirty="0"/>
              <a:t>1/2</a:t>
            </a:r>
            <a:r>
              <a:rPr lang="en-US" sz="1500" b="1" i="1" dirty="0">
                <a:sym typeface="Wingdings" panose="05000000000000000000" pitchFamily="2" charset="2"/>
              </a:rPr>
              <a:t> </a:t>
            </a:r>
            <a:r>
              <a:rPr lang="en-US" sz="1500" b="1" dirty="0"/>
              <a:t>(</a:t>
            </a:r>
            <a:r>
              <a:rPr lang="en-US" sz="1500" b="1" dirty="0" err="1"/>
              <a:t>CaF</a:t>
            </a:r>
            <a:r>
              <a:rPr lang="en-US" sz="1500" b="1" dirty="0"/>
              <a:t>)?</a:t>
            </a:r>
          </a:p>
          <a:p>
            <a:pPr marL="0" indent="0">
              <a:buNone/>
            </a:pPr>
            <a:r>
              <a:rPr lang="en-US" sz="1500" b="1" dirty="0">
                <a:solidFill>
                  <a:srgbClr val="FF0000"/>
                </a:solidFill>
                <a:sym typeface="Wingdings" panose="05000000000000000000" pitchFamily="2" charset="2"/>
              </a:rPr>
              <a:t>Nope </a:t>
            </a:r>
            <a:r>
              <a:rPr lang="en-US" sz="1500" i="1" dirty="0">
                <a:sym typeface="Wingdings" panose="05000000000000000000" pitchFamily="2" charset="2"/>
              </a:rPr>
              <a:t> </a:t>
            </a: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Diagonal FCFs</a:t>
            </a:r>
            <a:r>
              <a:rPr lang="en-US" sz="1500" dirty="0">
                <a:sym typeface="Wingdings" panose="05000000000000000000" pitchFamily="2" charset="2"/>
              </a:rPr>
              <a:t> efficient cooling</a:t>
            </a:r>
            <a:endParaRPr lang="en-US" sz="1500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D5E9000-C4BF-4A0B-9EE8-0F6ACCCA2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01" y="1944492"/>
            <a:ext cx="1413128" cy="22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68DA2D5-0394-4C6F-84C1-CEEADB44842C}"/>
              </a:ext>
            </a:extLst>
          </p:cNvPr>
          <p:cNvCxnSpPr/>
          <p:nvPr/>
        </p:nvCxnSpPr>
        <p:spPr>
          <a:xfrm flipV="1">
            <a:off x="4506255" y="2486323"/>
            <a:ext cx="0" cy="140415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6A4EC647-9DCE-450E-B4D7-696C5C46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91" y="4338727"/>
            <a:ext cx="5130866" cy="166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850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US" sz="1500" dirty="0"/>
              <a:t>Two possible cooling schemes:</a:t>
            </a:r>
          </a:p>
          <a:p>
            <a:pPr marL="0" indent="0">
              <a:buNone/>
            </a:pPr>
            <a:r>
              <a:rPr lang="en-US" sz="1500" b="1" i="1" dirty="0">
                <a:sym typeface="Wingdings" panose="05000000000000000000" pitchFamily="2" charset="2"/>
              </a:rPr>
              <a:t>X</a:t>
            </a:r>
            <a:r>
              <a:rPr lang="en-US" sz="1500" b="1" i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Σ</a:t>
            </a:r>
            <a:r>
              <a:rPr lang="en-US" sz="1500" b="1" baseline="-25000" dirty="0"/>
              <a:t>1/2</a:t>
            </a:r>
            <a:r>
              <a:rPr lang="en-US" sz="1500" b="1" dirty="0"/>
              <a:t> </a:t>
            </a:r>
            <a:r>
              <a:rPr lang="en-US" sz="1500" b="1" dirty="0">
                <a:sym typeface="Wingdings" panose="05000000000000000000" pitchFamily="2" charset="2"/>
              </a:rPr>
              <a:t></a:t>
            </a:r>
            <a:r>
              <a:rPr lang="en-US" sz="1500" b="1" i="1" dirty="0"/>
              <a:t> A</a:t>
            </a:r>
            <a:r>
              <a:rPr lang="en-US" sz="1500" b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Π</a:t>
            </a:r>
            <a:r>
              <a:rPr lang="en-US" sz="1500" b="1" baseline="-25000" dirty="0"/>
              <a:t>1/2</a:t>
            </a:r>
            <a:r>
              <a:rPr lang="en-US" sz="1500" b="1" i="1" dirty="0">
                <a:sym typeface="Wingdings" panose="05000000000000000000" pitchFamily="2" charset="2"/>
              </a:rPr>
              <a:t> </a:t>
            </a:r>
            <a:r>
              <a:rPr lang="en-US" sz="1500" b="1" dirty="0"/>
              <a:t>(</a:t>
            </a:r>
            <a:r>
              <a:rPr lang="en-US" sz="1500" b="1" dirty="0" err="1"/>
              <a:t>CaF</a:t>
            </a:r>
            <a:r>
              <a:rPr lang="en-US" sz="1500" b="1" dirty="0"/>
              <a:t> and </a:t>
            </a:r>
            <a:r>
              <a:rPr lang="en-US" sz="1500" b="1" dirty="0" err="1"/>
              <a:t>SrF</a:t>
            </a:r>
            <a:r>
              <a:rPr lang="en-US" sz="1500" b="1" dirty="0"/>
              <a:t>)?</a:t>
            </a:r>
          </a:p>
          <a:p>
            <a:pPr marL="0" indent="0">
              <a:buNone/>
            </a:pPr>
            <a:r>
              <a:rPr lang="en-US" sz="1500" b="1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Diagonal FCFs</a:t>
            </a:r>
            <a:r>
              <a:rPr lang="en-US" sz="1500" dirty="0">
                <a:sym typeface="Wingdings" panose="05000000000000000000" pitchFamily="2" charset="2"/>
              </a:rPr>
              <a:t> efficient cooling</a:t>
            </a:r>
            <a:endParaRPr lang="en-US" sz="1500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87A3164-C3C9-40BF-9A51-D15D38A6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13" y="1944492"/>
            <a:ext cx="1413128" cy="22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92BEFB-E6EC-4528-959C-2C0185139D98}"/>
              </a:ext>
            </a:extLst>
          </p:cNvPr>
          <p:cNvCxnSpPr/>
          <p:nvPr/>
        </p:nvCxnSpPr>
        <p:spPr>
          <a:xfrm flipV="1">
            <a:off x="6374774" y="2754582"/>
            <a:ext cx="0" cy="11880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D0CF135A-5DF1-4C84-8929-B58A5145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8" y="4169881"/>
            <a:ext cx="5333702" cy="183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1166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Laser cooling:</a:t>
            </a:r>
          </a:p>
          <a:p>
            <a:pPr marL="0" indent="0">
              <a:buNone/>
            </a:pPr>
            <a:endParaRPr lang="en-US" sz="1725" b="1" dirty="0"/>
          </a:p>
          <a:p>
            <a:r>
              <a:rPr lang="en-US" sz="1500" dirty="0"/>
              <a:t>Two possible cooling schemes:</a:t>
            </a:r>
          </a:p>
          <a:p>
            <a:pPr marL="0" indent="0">
              <a:buNone/>
            </a:pPr>
            <a:r>
              <a:rPr lang="en-US" sz="1500" b="1" i="1" dirty="0">
                <a:sym typeface="Wingdings" panose="05000000000000000000" pitchFamily="2" charset="2"/>
              </a:rPr>
              <a:t>X</a:t>
            </a:r>
            <a:r>
              <a:rPr lang="en-US" sz="1500" b="1" i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Σ</a:t>
            </a:r>
            <a:r>
              <a:rPr lang="en-US" sz="1500" b="1" baseline="-25000" dirty="0"/>
              <a:t>1/2</a:t>
            </a:r>
            <a:r>
              <a:rPr lang="en-US" sz="1500" b="1" dirty="0"/>
              <a:t> </a:t>
            </a:r>
            <a:r>
              <a:rPr lang="en-US" sz="1500" b="1" dirty="0">
                <a:sym typeface="Wingdings" panose="05000000000000000000" pitchFamily="2" charset="2"/>
              </a:rPr>
              <a:t></a:t>
            </a:r>
            <a:r>
              <a:rPr lang="en-US" sz="1500" b="1" i="1" dirty="0"/>
              <a:t> A</a:t>
            </a:r>
            <a:r>
              <a:rPr lang="en-US" sz="1500" b="1" dirty="0"/>
              <a:t> </a:t>
            </a:r>
            <a:r>
              <a:rPr lang="en-US" sz="1500" b="1" baseline="30000" dirty="0"/>
              <a:t>2</a:t>
            </a:r>
            <a:r>
              <a:rPr lang="el-GR" sz="1500" b="1" dirty="0"/>
              <a:t>Π</a:t>
            </a:r>
            <a:r>
              <a:rPr lang="en-US" sz="1500" b="1" baseline="-25000" dirty="0"/>
              <a:t>1/2</a:t>
            </a:r>
            <a:r>
              <a:rPr lang="en-US" sz="1500" b="1" i="1" dirty="0">
                <a:sym typeface="Wingdings" panose="05000000000000000000" pitchFamily="2" charset="2"/>
              </a:rPr>
              <a:t> </a:t>
            </a:r>
            <a:r>
              <a:rPr lang="en-US" sz="1500" b="1" dirty="0"/>
              <a:t>(</a:t>
            </a:r>
            <a:r>
              <a:rPr lang="en-US" sz="1500" b="1" dirty="0" err="1"/>
              <a:t>CaF</a:t>
            </a:r>
            <a:r>
              <a:rPr lang="en-US" sz="1500" b="1" dirty="0"/>
              <a:t> and </a:t>
            </a:r>
            <a:r>
              <a:rPr lang="en-US" sz="1500" b="1" dirty="0" err="1"/>
              <a:t>SrF</a:t>
            </a:r>
            <a:r>
              <a:rPr lang="en-US" sz="1500" b="1" dirty="0"/>
              <a:t>)?</a:t>
            </a:r>
          </a:p>
          <a:p>
            <a:pPr marL="0" indent="0">
              <a:buNone/>
            </a:pPr>
            <a:r>
              <a:rPr lang="en-US" sz="1500" b="1" dirty="0">
                <a:solidFill>
                  <a:srgbClr val="00B050"/>
                </a:solidFill>
              </a:rPr>
              <a:t>Yes! </a:t>
            </a:r>
            <a:r>
              <a:rPr lang="en-US" sz="1500" b="1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sz="15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Diagonal FCFs</a:t>
            </a:r>
            <a:r>
              <a:rPr lang="en-US" sz="1500" dirty="0">
                <a:sym typeface="Wingdings" panose="05000000000000000000" pitchFamily="2" charset="2"/>
              </a:rPr>
              <a:t> efficient cooling</a:t>
            </a:r>
            <a:endParaRPr lang="en-US" sz="1500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87A3164-C3C9-40BF-9A51-D15D38A68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13" y="1944492"/>
            <a:ext cx="1413128" cy="22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92BEFB-E6EC-4528-959C-2C0185139D98}"/>
              </a:ext>
            </a:extLst>
          </p:cNvPr>
          <p:cNvCxnSpPr/>
          <p:nvPr/>
        </p:nvCxnSpPr>
        <p:spPr>
          <a:xfrm flipV="1">
            <a:off x="6374774" y="2754582"/>
            <a:ext cx="0" cy="11880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D0CF135A-5DF1-4C84-8929-B58A51456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98" y="4169881"/>
            <a:ext cx="5333702" cy="183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2219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Cooling scheme:</a:t>
            </a:r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A1A665D-3F40-4F2F-AEA9-4FFE37CA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0" y="2024845"/>
            <a:ext cx="2971699" cy="215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BE50CDF-C4AB-4E90-B863-260868DC81E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" y="2024844"/>
            <a:ext cx="126954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5816B22-64B3-40E7-8FDA-BC0F8C0B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69" y="4347102"/>
            <a:ext cx="4012220" cy="14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1AB6BE-EF45-456E-9D8C-5FA7591E45F0}"/>
              </a:ext>
            </a:extLst>
          </p:cNvPr>
          <p:cNvSpPr/>
          <p:nvPr/>
        </p:nvSpPr>
        <p:spPr>
          <a:xfrm>
            <a:off x="5373216" y="4971730"/>
            <a:ext cx="648072" cy="18546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3" name="Picture 4" descr="C:\Users\Borschevsky\Documents\RFF_Stuff\Photo2.png">
            <a:extLst>
              <a:ext uri="{FF2B5EF4-FFF2-40B4-BE49-F238E27FC236}">
                <a16:creationId xmlns:a16="http://schemas.microsoft.com/office/drawing/2014/main" id="{8BF8DF9F-B7F4-4AAE-93D5-28BE8F3A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63" y="1820800"/>
            <a:ext cx="2109805" cy="16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55A4E8-4A06-4BBF-969D-9B1A25B0AD04}"/>
              </a:ext>
            </a:extLst>
          </p:cNvPr>
          <p:cNvSpPr txBox="1"/>
          <p:nvPr/>
        </p:nvSpPr>
        <p:spPr>
          <a:xfrm>
            <a:off x="6127087" y="3548992"/>
            <a:ext cx="1082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Yongliang</a:t>
            </a:r>
            <a:r>
              <a:rPr lang="en-US" sz="1350" dirty="0"/>
              <a:t> </a:t>
            </a:r>
            <a:r>
              <a:rPr lang="en-US" sz="1350" dirty="0" err="1"/>
              <a:t>Hao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6898893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0AF9FE7-33DD-4FDD-98DE-1CD9C2C883FD}"/>
              </a:ext>
            </a:extLst>
          </p:cNvPr>
          <p:cNvSpPr txBox="1">
            <a:spLocks/>
          </p:cNvSpPr>
          <p:nvPr/>
        </p:nvSpPr>
        <p:spPr>
          <a:xfrm>
            <a:off x="614362" y="1478757"/>
            <a:ext cx="7879556" cy="409336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25" b="1" dirty="0"/>
              <a:t>Cooling scheme:</a:t>
            </a:r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sz="135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A1A665D-3F40-4F2F-AEA9-4FFE37CA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20" y="2024845"/>
            <a:ext cx="2971699" cy="215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BE50CDF-C4AB-4E90-B863-260868DC81E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" y="2024844"/>
            <a:ext cx="126954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5816B22-64B3-40E7-8FDA-BC0F8C0B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869" y="4347102"/>
            <a:ext cx="4012220" cy="14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1AB6BE-EF45-456E-9D8C-5FA7591E45F0}"/>
              </a:ext>
            </a:extLst>
          </p:cNvPr>
          <p:cNvSpPr/>
          <p:nvPr/>
        </p:nvSpPr>
        <p:spPr>
          <a:xfrm>
            <a:off x="5373216" y="4971730"/>
            <a:ext cx="648072" cy="18546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3" name="Picture 4" descr="C:\Users\Borschevsky\Documents\RFF_Stuff\Photo2.png">
            <a:extLst>
              <a:ext uri="{FF2B5EF4-FFF2-40B4-BE49-F238E27FC236}">
                <a16:creationId xmlns:a16="http://schemas.microsoft.com/office/drawing/2014/main" id="{8BF8DF9F-B7F4-4AAE-93D5-28BE8F3A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63" y="1820800"/>
            <a:ext cx="2109805" cy="16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55A4E8-4A06-4BBF-969D-9B1A25B0AD04}"/>
              </a:ext>
            </a:extLst>
          </p:cNvPr>
          <p:cNvSpPr txBox="1"/>
          <p:nvPr/>
        </p:nvSpPr>
        <p:spPr>
          <a:xfrm>
            <a:off x="6127087" y="3548992"/>
            <a:ext cx="10825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Yongliang</a:t>
            </a:r>
            <a:r>
              <a:rPr lang="en-US" sz="1350" dirty="0"/>
              <a:t> </a:t>
            </a:r>
            <a:r>
              <a:rPr lang="en-US" sz="1350" dirty="0" err="1"/>
              <a:t>Hao</a:t>
            </a:r>
            <a:endParaRPr lang="en-GB" sz="135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FC97A2D-2CFA-4A24-BC2D-FE59C59C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56" y="2539809"/>
            <a:ext cx="6186488" cy="281106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0890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r>
              <a:rPr lang="en-GB" sz="1500" i="1" dirty="0"/>
              <a:t>d</a:t>
            </a:r>
            <a:r>
              <a:rPr lang="en-GB" sz="1500" i="1" baseline="-25000" dirty="0"/>
              <a:t>e</a:t>
            </a:r>
            <a:r>
              <a:rPr lang="en-GB" sz="1500" i="1" dirty="0"/>
              <a:t>- </a:t>
            </a:r>
            <a:r>
              <a:rPr lang="en-GB" sz="1500" dirty="0"/>
              <a:t>electron EDM</a:t>
            </a:r>
            <a:r>
              <a:rPr lang="en-GB" sz="1500" i="1" dirty="0"/>
              <a:t>, </a:t>
            </a:r>
            <a:r>
              <a:rPr lang="el-GR" sz="1500" i="1" dirty="0"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GB" sz="15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sz="1500" dirty="0"/>
              <a:t> </a:t>
            </a:r>
            <a:r>
              <a:rPr lang="en-US" sz="1500" i="1" dirty="0"/>
              <a:t>S-PS</a:t>
            </a:r>
            <a:r>
              <a:rPr lang="en-US" sz="1500" dirty="0"/>
              <a:t> electron-nucleon interaction</a:t>
            </a:r>
          </a:p>
          <a:p>
            <a:pPr marL="0" indent="0">
              <a:buNone/>
            </a:pPr>
            <a:r>
              <a:rPr lang="en-US" sz="1500" i="1" dirty="0"/>
              <a:t>W</a:t>
            </a:r>
            <a:r>
              <a:rPr lang="en-US" sz="1500" i="1" baseline="-25000" dirty="0"/>
              <a:t>d</a:t>
            </a:r>
            <a:r>
              <a:rPr lang="en-US" sz="1500" i="1" dirty="0"/>
              <a:t>, </a:t>
            </a:r>
            <a:r>
              <a:rPr lang="en-US" sz="1500" i="1" dirty="0" err="1"/>
              <a:t>W</a:t>
            </a:r>
            <a:r>
              <a:rPr lang="en-US" sz="1500" i="1" baseline="-25000" dirty="0" err="1"/>
              <a:t>s</a:t>
            </a:r>
            <a:r>
              <a:rPr lang="en-US" sz="1500" i="1" dirty="0"/>
              <a:t>- </a:t>
            </a:r>
            <a:r>
              <a:rPr lang="en-US" sz="1500" dirty="0"/>
              <a:t>molecule (and state) specific enhancement factors; depend on electronic structure and must come from theory. </a:t>
            </a:r>
            <a:endParaRPr lang="en-GB" sz="1500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4F7CA-7272-4EFB-B14F-E2F2AA3F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" y="2231691"/>
            <a:ext cx="2906190" cy="41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B2D43-2E52-4F98-9D27-C362818F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" y="3976230"/>
            <a:ext cx="3215726" cy="6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131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62BEFF-BB0B-439A-967A-DCA77057E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2" y="1478757"/>
            <a:ext cx="7879556" cy="4093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25" b="1" dirty="0"/>
              <a:t>Interpreting the experiment</a:t>
            </a:r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r>
              <a:rPr lang="en-GB" sz="1500" i="1" dirty="0"/>
              <a:t>d</a:t>
            </a:r>
            <a:r>
              <a:rPr lang="en-GB" sz="1500" i="1" baseline="-25000" dirty="0"/>
              <a:t>e</a:t>
            </a:r>
            <a:r>
              <a:rPr lang="en-GB" sz="1500" i="1" dirty="0"/>
              <a:t>- </a:t>
            </a:r>
            <a:r>
              <a:rPr lang="en-GB" sz="1500" dirty="0"/>
              <a:t>electron EDM</a:t>
            </a:r>
            <a:r>
              <a:rPr lang="en-GB" sz="1500" i="1" dirty="0"/>
              <a:t>, </a:t>
            </a:r>
            <a:r>
              <a:rPr lang="el-GR" sz="1500" i="1" dirty="0">
                <a:latin typeface="Calibri" panose="020F0502020204030204" pitchFamily="34" charset="0"/>
                <a:cs typeface="Calibri" panose="020F0502020204030204" pitchFamily="34" charset="0"/>
              </a:rPr>
              <a:t>κ</a:t>
            </a:r>
            <a:r>
              <a:rPr lang="en-GB" sz="15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500" i="1" dirty="0"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sz="1500" dirty="0"/>
              <a:t> </a:t>
            </a:r>
            <a:r>
              <a:rPr lang="en-US" sz="1500" i="1" dirty="0"/>
              <a:t>S-PS</a:t>
            </a:r>
            <a:r>
              <a:rPr lang="en-US" sz="1500" dirty="0"/>
              <a:t> electron-nucleon interaction</a:t>
            </a:r>
          </a:p>
          <a:p>
            <a:pPr marL="0" indent="0">
              <a:buNone/>
            </a:pPr>
            <a:r>
              <a:rPr lang="en-US" sz="1500" i="1" dirty="0"/>
              <a:t> </a:t>
            </a:r>
            <a:endParaRPr lang="en-GB" sz="1500" dirty="0"/>
          </a:p>
          <a:p>
            <a:pPr marL="0" indent="0">
              <a:buNone/>
            </a:pPr>
            <a:endParaRPr lang="en-GB" sz="1725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4F7CA-7272-4EFB-B14F-E2F2AA3F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82" y="2231691"/>
            <a:ext cx="2906190" cy="4114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B2D43-2E52-4F98-9D27-C362818F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680" y="2112399"/>
            <a:ext cx="3215726" cy="650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D0FC7-5C51-4046-AB00-782D197DA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527" y="3300522"/>
            <a:ext cx="3906398" cy="2700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A92148-30D9-4CBC-8D3A-ED603C285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67" y="3396121"/>
            <a:ext cx="3878408" cy="79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4C4DC-BF00-4A96-BA9C-5B06115B7C16}"/>
              </a:ext>
            </a:extLst>
          </p:cNvPr>
          <p:cNvSpPr txBox="1"/>
          <p:nvPr/>
        </p:nvSpPr>
        <p:spPr>
          <a:xfrm>
            <a:off x="214259" y="4738002"/>
            <a:ext cx="3777836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Investigations of optimal combinations of molecules: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K. Gaul, S. Marquardt, T. </a:t>
            </a:r>
            <a:r>
              <a:rPr lang="en-GB" sz="1200" dirty="0" err="1"/>
              <a:t>Isaev</a:t>
            </a:r>
            <a:r>
              <a:rPr lang="en-GB" sz="1200" dirty="0"/>
              <a:t>, and R. Berger, Phys. Rev. A </a:t>
            </a:r>
            <a:r>
              <a:rPr lang="en-GB" sz="1200" b="1" dirty="0"/>
              <a:t>99</a:t>
            </a:r>
            <a:r>
              <a:rPr lang="en-GB" sz="1200" dirty="0"/>
              <a:t>, 032509 (2019)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200" dirty="0"/>
              <a:t>A . Sunaga,  M. Abe,  V. S. </a:t>
            </a:r>
            <a:r>
              <a:rPr lang="en-GB" sz="1200" dirty="0" err="1"/>
              <a:t>Prasannaa</a:t>
            </a:r>
            <a:r>
              <a:rPr lang="en-GB" sz="1200" dirty="0"/>
              <a:t>,  T. </a:t>
            </a:r>
            <a:r>
              <a:rPr lang="en-GB" sz="1200" dirty="0" err="1"/>
              <a:t>vAoki</a:t>
            </a:r>
            <a:r>
              <a:rPr lang="en-GB" sz="1200" dirty="0"/>
              <a:t>,   and M. </a:t>
            </a:r>
            <a:r>
              <a:rPr lang="en-GB" sz="1200" dirty="0" err="1"/>
              <a:t>Hada</a:t>
            </a:r>
            <a:r>
              <a:rPr lang="en-GB" sz="1200" dirty="0"/>
              <a:t>, J. Phys. B </a:t>
            </a:r>
            <a:r>
              <a:rPr lang="en-GB" sz="1200" b="1" dirty="0"/>
              <a:t>53</a:t>
            </a:r>
            <a:r>
              <a:rPr lang="en-GB" sz="1200" dirty="0"/>
              <a:t>, 015102 (2019)</a:t>
            </a:r>
          </a:p>
        </p:txBody>
      </p:sp>
    </p:spTree>
    <p:extLst>
      <p:ext uri="{BB962C8B-B14F-4D97-AF65-F5344CB8AC3E}">
        <p14:creationId xmlns:p14="http://schemas.microsoft.com/office/powerpoint/2010/main" val="34580759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25779</TotalTime>
  <Words>4750</Words>
  <Application>Microsoft Office PowerPoint</Application>
  <PresentationFormat>On-screen Show (4:3)</PresentationFormat>
  <Paragraphs>1047</Paragraphs>
  <Slides>111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2" baseType="lpstr">
      <vt:lpstr>Arial</vt:lpstr>
      <vt:lpstr>Calibri</vt:lpstr>
      <vt:lpstr>Cambria</vt:lpstr>
      <vt:lpstr>Century Schoolbook</vt:lpstr>
      <vt:lpstr>Franklin Gothic Book</vt:lpstr>
      <vt:lpstr>Perpetua</vt:lpstr>
      <vt:lpstr>Times New Roman</vt:lpstr>
      <vt:lpstr>Wingdings</vt:lpstr>
      <vt:lpstr>Wingdings 2</vt:lpstr>
      <vt:lpstr>Equity</vt:lpstr>
      <vt:lpstr>Equation</vt:lpstr>
      <vt:lpstr>High‐accuracy electronic structure theory in support of spectroscopy</vt:lpstr>
      <vt:lpstr>Computational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Ionization potential of Lr (Z=103)</vt:lpstr>
      <vt:lpstr>Ionization potential of Lr (Z=103)</vt:lpstr>
      <vt:lpstr>FSCC: spectra of Lu and Lr</vt:lpstr>
      <vt:lpstr>CCSD(T): IPs of Lu and Lr</vt:lpstr>
      <vt:lpstr>CCSD(T): IPs of Lu and Lr</vt:lpstr>
      <vt:lpstr>Ground state of Lr</vt:lpstr>
      <vt:lpstr>Ground state of Lr</vt:lpstr>
      <vt:lpstr>Ground state of Lr</vt:lpstr>
      <vt:lpstr>IPs of Fm (Z=100), Md (Z=101), and No (Z=102)</vt:lpstr>
      <vt:lpstr>IPs of Fm (Z=100), Md (Z=101), and No (Z=102)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Reaching meV accuracy: IP and EA of gold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…eEDM in molecules</vt:lpstr>
      <vt:lpstr>PowerPoint Presentation</vt:lpstr>
      <vt:lpstr>PowerPoint Presentation</vt:lpstr>
      <vt:lpstr>PowerPoint Presentation</vt:lpstr>
    </vt:vector>
  </TitlesOfParts>
  <Company>University of Groningen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needs to be selected</dc:title>
  <dc:creator>Borschevsky</dc:creator>
  <cp:lastModifiedBy>A.Borschevsky</cp:lastModifiedBy>
  <cp:revision>312</cp:revision>
  <dcterms:created xsi:type="dcterms:W3CDTF">2018-01-04T15:10:33Z</dcterms:created>
  <dcterms:modified xsi:type="dcterms:W3CDTF">2021-10-03T13:20:39Z</dcterms:modified>
</cp:coreProperties>
</file>