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2.xml" ContentType="application/vnd.openxmlformats-officedocument.presentationml.notesSlide+xml"/>
  <Override PartName="/ppt/embeddings/oleObject10.bin" ContentType="application/vnd.openxmlformats-officedocument.oleObject"/>
  <Override PartName="/ppt/notesSlides/notesSlide23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1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81"/>
  </p:notesMasterIdLst>
  <p:sldIdLst>
    <p:sldId id="276" r:id="rId2"/>
    <p:sldId id="327" r:id="rId3"/>
    <p:sldId id="323" r:id="rId4"/>
    <p:sldId id="370" r:id="rId5"/>
    <p:sldId id="371" r:id="rId6"/>
    <p:sldId id="313" r:id="rId7"/>
    <p:sldId id="277" r:id="rId8"/>
    <p:sldId id="280" r:id="rId9"/>
    <p:sldId id="281" r:id="rId10"/>
    <p:sldId id="278" r:id="rId11"/>
    <p:sldId id="283" r:id="rId12"/>
    <p:sldId id="279" r:id="rId13"/>
    <p:sldId id="284" r:id="rId14"/>
    <p:sldId id="285" r:id="rId15"/>
    <p:sldId id="286" r:id="rId16"/>
    <p:sldId id="307" r:id="rId17"/>
    <p:sldId id="287" r:id="rId18"/>
    <p:sldId id="288" r:id="rId19"/>
    <p:sldId id="381" r:id="rId20"/>
    <p:sldId id="294" r:id="rId21"/>
    <p:sldId id="380" r:id="rId22"/>
    <p:sldId id="296" r:id="rId23"/>
    <p:sldId id="301" r:id="rId24"/>
    <p:sldId id="316" r:id="rId25"/>
    <p:sldId id="297" r:id="rId26"/>
    <p:sldId id="298" r:id="rId27"/>
    <p:sldId id="302" r:id="rId28"/>
    <p:sldId id="304" r:id="rId29"/>
    <p:sldId id="305" r:id="rId30"/>
    <p:sldId id="324" r:id="rId31"/>
    <p:sldId id="318" r:id="rId32"/>
    <p:sldId id="319" r:id="rId33"/>
    <p:sldId id="321" r:id="rId34"/>
    <p:sldId id="322" r:id="rId35"/>
    <p:sldId id="325" r:id="rId36"/>
    <p:sldId id="320" r:id="rId37"/>
    <p:sldId id="333" r:id="rId38"/>
    <p:sldId id="340" r:id="rId39"/>
    <p:sldId id="328" r:id="rId40"/>
    <p:sldId id="326" r:id="rId41"/>
    <p:sldId id="329" r:id="rId42"/>
    <p:sldId id="331" r:id="rId43"/>
    <p:sldId id="330" r:id="rId44"/>
    <p:sldId id="338" r:id="rId45"/>
    <p:sldId id="332" r:id="rId46"/>
    <p:sldId id="384" r:id="rId47"/>
    <p:sldId id="378" r:id="rId48"/>
    <p:sldId id="334" r:id="rId49"/>
    <p:sldId id="335" r:id="rId50"/>
    <p:sldId id="336" r:id="rId51"/>
    <p:sldId id="367" r:id="rId52"/>
    <p:sldId id="337" r:id="rId53"/>
    <p:sldId id="375" r:id="rId54"/>
    <p:sldId id="339" r:id="rId55"/>
    <p:sldId id="341" r:id="rId56"/>
    <p:sldId id="342" r:id="rId57"/>
    <p:sldId id="346" r:id="rId58"/>
    <p:sldId id="347" r:id="rId59"/>
    <p:sldId id="345" r:id="rId60"/>
    <p:sldId id="348" r:id="rId61"/>
    <p:sldId id="349" r:id="rId62"/>
    <p:sldId id="350" r:id="rId63"/>
    <p:sldId id="351" r:id="rId64"/>
    <p:sldId id="352" r:id="rId65"/>
    <p:sldId id="377" r:id="rId66"/>
    <p:sldId id="353" r:id="rId67"/>
    <p:sldId id="354" r:id="rId68"/>
    <p:sldId id="356" r:id="rId69"/>
    <p:sldId id="357" r:id="rId70"/>
    <p:sldId id="360" r:id="rId71"/>
    <p:sldId id="363" r:id="rId72"/>
    <p:sldId id="358" r:id="rId73"/>
    <p:sldId id="359" r:id="rId74"/>
    <p:sldId id="364" r:id="rId75"/>
    <p:sldId id="365" r:id="rId76"/>
    <p:sldId id="368" r:id="rId77"/>
    <p:sldId id="369" r:id="rId78"/>
    <p:sldId id="372" r:id="rId79"/>
    <p:sldId id="379" r:id="rId80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FF00FF"/>
    <a:srgbClr val="FF8000"/>
    <a:srgbClr val="00FF00"/>
    <a:srgbClr val="0000FF"/>
    <a:srgbClr val="00294B"/>
    <a:srgbClr val="456487"/>
    <a:srgbClr val="FF6700"/>
    <a:srgbClr val="E05314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2" autoAdjust="0"/>
    <p:restoredTop sz="83368" autoAdjust="0"/>
  </p:normalViewPr>
  <p:slideViewPr>
    <p:cSldViewPr>
      <p:cViewPr>
        <p:scale>
          <a:sx n="100" d="100"/>
          <a:sy n="100" d="100"/>
        </p:scale>
        <p:origin x="-1456" y="-96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w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Relationship Id="rId2" Type="http://schemas.openxmlformats.org/officeDocument/2006/relationships/image" Target="../media/image146.emf"/><Relationship Id="rId3" Type="http://schemas.openxmlformats.org/officeDocument/2006/relationships/image" Target="../media/image14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04/10/21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mcgill.ca/~rwest/wikispeedia/wpcd/wp/p/Polonium.htm" TargetMode="External"/><Relationship Id="rId4" Type="http://schemas.openxmlformats.org/officeDocument/2006/relationships/hyperlink" Target="https://www.cs.mcgill.ca/~rwest/wikispeedia/wpcd/wp/l/Lead.htm" TargetMode="External"/><Relationship Id="rId5" Type="http://schemas.openxmlformats.org/officeDocument/2006/relationships/hyperlink" Target="https://www.cs.mcgill.ca/~rwest/wikispeedia/wpcd/wp/b/Bismuth.htm" TargetMode="External"/><Relationship Id="rId6" Type="http://schemas.openxmlformats.org/officeDocument/2006/relationships/hyperlink" Target="https://www.cs.mcgill.ca/~rwest/wikispeedia/wpcd/wp/t/Thallium.htm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929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87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878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41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93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49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361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393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740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714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73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510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959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610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343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103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296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548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2862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880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93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71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Radium </a:t>
            </a:r>
            <a:r>
              <a:rPr lang="fr-FR" dirty="0" err="1" smtClean="0"/>
              <a:t>emanation</a:t>
            </a:r>
            <a:r>
              <a:rPr lang="fr-FR" dirty="0" smtClean="0"/>
              <a:t> - radon-222</a:t>
            </a:r>
          </a:p>
          <a:p>
            <a:r>
              <a:rPr lang="fr-FR" dirty="0" smtClean="0"/>
              <a:t>Radium A - </a:t>
            </a:r>
            <a:r>
              <a:rPr lang="fr-FR" dirty="0" smtClean="0">
                <a:hlinkClick r:id="rId3" tooltip="Polonium"/>
              </a:rPr>
              <a:t>polonium</a:t>
            </a:r>
            <a:r>
              <a:rPr lang="fr-FR" dirty="0" smtClean="0"/>
              <a:t>-218</a:t>
            </a:r>
          </a:p>
          <a:p>
            <a:r>
              <a:rPr lang="fr-FR" dirty="0" smtClean="0"/>
              <a:t>Radium B - </a:t>
            </a:r>
            <a:r>
              <a:rPr lang="fr-FR" dirty="0" smtClean="0">
                <a:hlinkClick r:id="rId4" tooltip="Lead"/>
              </a:rPr>
              <a:t>lead</a:t>
            </a:r>
            <a:r>
              <a:rPr lang="fr-FR" dirty="0" smtClean="0"/>
              <a:t>-214</a:t>
            </a:r>
          </a:p>
          <a:p>
            <a:r>
              <a:rPr lang="fr-FR" dirty="0" smtClean="0"/>
              <a:t>Radium C - </a:t>
            </a:r>
            <a:r>
              <a:rPr lang="fr-FR" dirty="0" smtClean="0">
                <a:hlinkClick r:id="rId5" tooltip="Bismuth"/>
              </a:rPr>
              <a:t>bismuth</a:t>
            </a:r>
            <a:r>
              <a:rPr lang="fr-FR" dirty="0" smtClean="0"/>
              <a:t>-214</a:t>
            </a:r>
          </a:p>
          <a:p>
            <a:r>
              <a:rPr lang="fr-FR" dirty="0" smtClean="0"/>
              <a:t>Radium C</a:t>
            </a:r>
            <a:r>
              <a:rPr lang="fr-FR" baseline="-25000" dirty="0" smtClean="0"/>
              <a:t>1</a:t>
            </a:r>
            <a:r>
              <a:rPr lang="fr-FR" dirty="0" smtClean="0"/>
              <a:t> - polonium-214</a:t>
            </a:r>
          </a:p>
          <a:p>
            <a:r>
              <a:rPr lang="fr-FR" dirty="0" smtClean="0"/>
              <a:t>Radium C</a:t>
            </a:r>
            <a:r>
              <a:rPr lang="fr-FR" baseline="-25000" dirty="0" smtClean="0"/>
              <a:t>2</a:t>
            </a:r>
            <a:r>
              <a:rPr lang="fr-FR" dirty="0" smtClean="0"/>
              <a:t> - </a:t>
            </a:r>
            <a:r>
              <a:rPr lang="fr-FR" dirty="0" smtClean="0">
                <a:hlinkClick r:id="rId6" tooltip="Thallium"/>
              </a:rPr>
              <a:t>thallium</a:t>
            </a:r>
            <a:r>
              <a:rPr lang="fr-FR" dirty="0" smtClean="0"/>
              <a:t>-210</a:t>
            </a:r>
          </a:p>
          <a:p>
            <a:r>
              <a:rPr lang="fr-FR" dirty="0" smtClean="0"/>
              <a:t>Radium D - lead-210</a:t>
            </a:r>
          </a:p>
          <a:p>
            <a:r>
              <a:rPr lang="fr-FR" dirty="0" smtClean="0"/>
              <a:t>Radium E - bismuth-210</a:t>
            </a:r>
          </a:p>
          <a:p>
            <a:r>
              <a:rPr lang="fr-FR" dirty="0" smtClean="0"/>
              <a:t>Radium F - polonium 210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522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727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68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366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043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9587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728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6172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491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2526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36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81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061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89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866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7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93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63.emf"/><Relationship Id="rId8" Type="http://schemas.openxmlformats.org/officeDocument/2006/relationships/image" Target="../media/image6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71.e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72.w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73.e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7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7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8.e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69.wmf"/><Relationship Id="rId10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75.emf"/><Relationship Id="rId6" Type="http://schemas.openxmlformats.org/officeDocument/2006/relationships/image" Target="../media/image7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81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82.emf"/><Relationship Id="rId7" Type="http://schemas.openxmlformats.org/officeDocument/2006/relationships/image" Target="../media/image84.gif"/><Relationship Id="rId8" Type="http://schemas.openxmlformats.org/officeDocument/2006/relationships/image" Target="../media/image85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8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96.png"/><Relationship Id="rId5" Type="http://schemas.openxmlformats.org/officeDocument/2006/relationships/oleObject" Target="../embeddings/oleObject14.bin"/><Relationship Id="rId6" Type="http://schemas.openxmlformats.org/officeDocument/2006/relationships/image" Target="../media/image95.png"/><Relationship Id="rId7" Type="http://schemas.openxmlformats.org/officeDocument/2006/relationships/image" Target="../media/image9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0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4" Type="http://schemas.openxmlformats.org/officeDocument/2006/relationships/image" Target="../media/image106.png"/><Relationship Id="rId5" Type="http://schemas.openxmlformats.org/officeDocument/2006/relationships/image" Target="../media/image107.jp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1.JPG"/><Relationship Id="rId3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wmf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2.jpeg"/><Relationship Id="rId3" Type="http://schemas.openxmlformats.org/officeDocument/2006/relationships/image" Target="../media/image12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6.png"/><Relationship Id="rId3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7.wmf"/><Relationship Id="rId3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2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3.png"/><Relationship Id="rId3" Type="http://schemas.openxmlformats.org/officeDocument/2006/relationships/image" Target="../media/image14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45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46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14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4" Type="http://schemas.openxmlformats.org/officeDocument/2006/relationships/image" Target="../media/image161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6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93899" y="149424"/>
            <a:ext cx="872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 smtClean="0">
                <a:solidFill>
                  <a:schemeClr val="bg1"/>
                </a:solidFill>
              </a:rPr>
              <a:t>Internal</a:t>
            </a:r>
            <a:r>
              <a:rPr lang="fr-FR" sz="3600" dirty="0" smtClean="0">
                <a:solidFill>
                  <a:schemeClr val="bg1"/>
                </a:solidFill>
              </a:rPr>
              <a:t>-conversion </a:t>
            </a:r>
            <a:r>
              <a:rPr lang="fr-FR" sz="3600" dirty="0" err="1" smtClean="0">
                <a:solidFill>
                  <a:schemeClr val="bg1"/>
                </a:solidFill>
              </a:rPr>
              <a:t>electron</a:t>
            </a:r>
            <a:r>
              <a:rPr lang="fr-FR" sz="3600" dirty="0" smtClean="0">
                <a:solidFill>
                  <a:schemeClr val="bg1"/>
                </a:solidFill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</a:rPr>
              <a:t>spectroscopy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52242" y="1168564"/>
            <a:ext cx="4078761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Lecture 1: </a:t>
            </a:r>
          </a:p>
          <a:p>
            <a:r>
              <a:rPr lang="fr-FR" dirty="0" err="1" smtClean="0">
                <a:solidFill>
                  <a:srgbClr val="FFFFFF"/>
                </a:solidFill>
              </a:rPr>
              <a:t>Historical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overview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</a:p>
          <a:p>
            <a:r>
              <a:rPr lang="fr-FR" dirty="0" err="1" smtClean="0">
                <a:solidFill>
                  <a:srgbClr val="FFFFFF"/>
                </a:solidFill>
              </a:rPr>
              <a:t>Properties</a:t>
            </a:r>
            <a:r>
              <a:rPr lang="fr-FR" dirty="0" smtClean="0">
                <a:solidFill>
                  <a:srgbClr val="FFFFFF"/>
                </a:solidFill>
              </a:rPr>
              <a:t> of </a:t>
            </a:r>
            <a:r>
              <a:rPr lang="fr-FR" dirty="0" err="1" smtClean="0">
                <a:solidFill>
                  <a:srgbClr val="FFFFFF"/>
                </a:solidFill>
              </a:rPr>
              <a:t>Internal</a:t>
            </a:r>
            <a:r>
              <a:rPr lang="fr-FR" dirty="0" smtClean="0">
                <a:solidFill>
                  <a:srgbClr val="FFFFFF"/>
                </a:solidFill>
              </a:rPr>
              <a:t> Conversion </a:t>
            </a:r>
          </a:p>
          <a:p>
            <a:r>
              <a:rPr lang="fr-FR" dirty="0" err="1" smtClean="0">
                <a:solidFill>
                  <a:srgbClr val="FFFFFF"/>
                </a:solidFill>
              </a:rPr>
              <a:t>Experimental</a:t>
            </a:r>
            <a:r>
              <a:rPr lang="fr-FR" dirty="0" smtClean="0">
                <a:solidFill>
                  <a:srgbClr val="FFFFFF"/>
                </a:solidFill>
              </a:rPr>
              <a:t> Techniques</a:t>
            </a:r>
          </a:p>
          <a:p>
            <a:r>
              <a:rPr lang="fr-FR" dirty="0" smtClean="0">
                <a:solidFill>
                  <a:srgbClr val="FFFFFF"/>
                </a:solidFill>
              </a:rPr>
              <a:t>	</a:t>
            </a:r>
          </a:p>
          <a:p>
            <a:endParaRPr lang="fr-FR" dirty="0">
              <a:solidFill>
                <a:srgbClr val="FFFFFF"/>
              </a:solidFill>
            </a:endParaRPr>
          </a:p>
          <a:p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 smtClean="0">
                <a:solidFill>
                  <a:srgbClr val="FFFFFF"/>
                </a:solidFill>
              </a:rPr>
              <a:t>Lecture 2:</a:t>
            </a:r>
            <a:r>
              <a:rPr lang="fr-FR" dirty="0">
                <a:solidFill>
                  <a:srgbClr val="FFFFFF"/>
                </a:solidFill>
              </a:rPr>
              <a:t> 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 smtClean="0">
                <a:solidFill>
                  <a:srgbClr val="FFFFFF"/>
                </a:solidFill>
              </a:rPr>
              <a:t>Fine structure </a:t>
            </a:r>
            <a:r>
              <a:rPr lang="fr-FR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spectroscopy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 err="1" smtClean="0">
                <a:solidFill>
                  <a:srgbClr val="FFFFFF"/>
                </a:solidFill>
              </a:rPr>
              <a:t>Isomer-decay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tagging</a:t>
            </a:r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 err="1" smtClean="0">
                <a:solidFill>
                  <a:srgbClr val="FFFFFF"/>
                </a:solidFill>
              </a:rPr>
              <a:t>Lifetime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measurements</a:t>
            </a:r>
            <a:endParaRPr lang="fr-FR" dirty="0" smtClean="0">
              <a:solidFill>
                <a:srgbClr val="FFFFFF"/>
              </a:solidFill>
            </a:endParaRPr>
          </a:p>
          <a:p>
            <a:endParaRPr lang="fr-FR" dirty="0" smtClean="0">
              <a:solidFill>
                <a:srgbClr val="FFFFFF"/>
              </a:solidFill>
            </a:endParaRPr>
          </a:p>
          <a:p>
            <a:r>
              <a:rPr lang="fr-FR" dirty="0">
                <a:solidFill>
                  <a:srgbClr val="FFFFFF"/>
                </a:solidFill>
              </a:rPr>
              <a:t>	 </a:t>
            </a:r>
            <a:r>
              <a:rPr lang="fr-FR" dirty="0" smtClean="0">
                <a:solidFill>
                  <a:srgbClr val="FFFFFF"/>
                </a:solidFill>
              </a:rPr>
              <a:t>  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26147" y="5117976"/>
            <a:ext cx="45655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A. Lopez-Martens</a:t>
            </a:r>
          </a:p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(</a:t>
            </a:r>
            <a:r>
              <a:rPr lang="fr-FR" sz="1400" dirty="0" err="1" smtClean="0">
                <a:solidFill>
                  <a:srgbClr val="FFFFFF"/>
                </a:solidFill>
              </a:rPr>
              <a:t>IJCLab</a:t>
            </a:r>
            <a:r>
              <a:rPr lang="fr-FR" sz="1400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endParaRPr lang="fr-FR" sz="1400" dirty="0" smtClean="0">
              <a:solidFill>
                <a:srgbClr val="FFFFFF"/>
              </a:solidFill>
            </a:endParaRPr>
          </a:p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Ecole </a:t>
            </a:r>
            <a:r>
              <a:rPr lang="fr-FR" sz="1400" dirty="0" err="1" smtClean="0">
                <a:solidFill>
                  <a:srgbClr val="FFFFFF"/>
                </a:solidFill>
              </a:rPr>
              <a:t>Joliot</a:t>
            </a:r>
            <a:r>
              <a:rPr lang="fr-FR" sz="1400" dirty="0" smtClean="0">
                <a:solidFill>
                  <a:srgbClr val="FFFFFF"/>
                </a:solidFill>
              </a:rPr>
              <a:t> Curie, 3-8 </a:t>
            </a:r>
            <a:r>
              <a:rPr lang="fr-FR" sz="1400" dirty="0" err="1" smtClean="0">
                <a:solidFill>
                  <a:srgbClr val="FFFFFF"/>
                </a:solidFill>
              </a:rPr>
              <a:t>october</a:t>
            </a:r>
            <a:r>
              <a:rPr lang="fr-FR" sz="1400" dirty="0" smtClean="0">
                <a:solidFill>
                  <a:srgbClr val="FFFFFF"/>
                </a:solidFill>
              </a:rPr>
              <a:t> 2021, St Pierre d’Oléron</a:t>
            </a:r>
            <a:endParaRPr lang="fr-F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8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radioactivities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Oval 48"/>
          <p:cNvSpPr>
            <a:spLocks noChangeArrowheads="1"/>
          </p:cNvSpPr>
          <p:nvPr/>
        </p:nvSpPr>
        <p:spPr bwMode="auto">
          <a:xfrm>
            <a:off x="3359199" y="2487216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/>
              <a:t>N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46175" y="938213"/>
            <a:ext cx="9040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sz="2000" noProof="1" smtClean="0"/>
              <a:t>1898   E. Rutherfod	       alpha, beta radiation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46175" y="1319213"/>
            <a:ext cx="9040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sz="2000" noProof="1" smtClean="0"/>
              <a:t>1900   P. Villard	                    gamma radiation</a:t>
            </a:r>
          </a:p>
        </p:txBody>
      </p:sp>
      <p:pic>
        <p:nvPicPr>
          <p:cNvPr id="13" name="Picture 29" descr="200px-Ernest_Rutherford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755" y="797496"/>
            <a:ext cx="155490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8194699" y="2741712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2D27FF"/>
                </a:solidFill>
                <a:latin typeface="Comic Sans MS" charset="0"/>
              </a:rPr>
              <a:t>Ernest Rutherford</a:t>
            </a:r>
            <a:endParaRPr sz="1800" noProof="1">
              <a:solidFill>
                <a:srgbClr val="2D27FF"/>
              </a:solidFill>
              <a:latin typeface="Comic Sans MS" charset="0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346749" y="1877616"/>
            <a:ext cx="0" cy="193516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67187" y="4037856"/>
            <a:ext cx="1135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folHlink"/>
                </a:solidFill>
                <a:latin typeface="Comic Sans MS" charset="0"/>
              </a:rPr>
              <a:t>Aluminium</a:t>
            </a:r>
            <a:endParaRPr noProof="1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17" name="Rectangle 8" descr="Granit"/>
          <p:cNvSpPr>
            <a:spLocks noChangeArrowheads="1"/>
          </p:cNvSpPr>
          <p:nvPr/>
        </p:nvSpPr>
        <p:spPr bwMode="auto">
          <a:xfrm>
            <a:off x="6394499" y="1877616"/>
            <a:ext cx="501650" cy="1935163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178475" y="4037856"/>
            <a:ext cx="1039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4D4D4D"/>
                </a:solidFill>
                <a:latin typeface="Comic Sans MS" charset="0"/>
              </a:rPr>
              <a:t>Concrete</a:t>
            </a:r>
            <a:endParaRPr noProof="1">
              <a:solidFill>
                <a:srgbClr val="4D4D4D"/>
              </a:solidFill>
              <a:latin typeface="Comic Sans MS" charset="0"/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2292399" y="2868216"/>
            <a:ext cx="957263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2292399" y="2833291"/>
            <a:ext cx="9572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4616499" y="1877616"/>
            <a:ext cx="0" cy="1935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990900" y="4039443"/>
            <a:ext cx="711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Comic Sans MS" charset="0"/>
              </a:rPr>
              <a:t>Paper</a:t>
            </a:r>
            <a:endParaRPr noProof="1">
              <a:latin typeface="Comic Sans MS" charset="0"/>
            </a:endParaRPr>
          </a:p>
        </p:txBody>
      </p: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3249662" y="2866629"/>
            <a:ext cx="2097087" cy="1146175"/>
            <a:chOff x="1440" y="2179"/>
            <a:chExt cx="2208" cy="1021"/>
          </a:xfrm>
        </p:grpSpPr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1440" y="2179"/>
              <a:ext cx="645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763"/>
                <a:gd name="T1" fmla="*/ 0 h 21600"/>
                <a:gd name="T2" fmla="*/ 20763 w 20763"/>
                <a:gd name="T3" fmla="*/ 15645 h 21600"/>
                <a:gd name="T4" fmla="*/ 0 w 2076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63" h="21600" fill="none" extrusionOk="0">
                  <a:moveTo>
                    <a:pt x="0" y="-1"/>
                  </a:moveTo>
                  <a:cubicBezTo>
                    <a:pt x="9635" y="-1"/>
                    <a:pt x="18106" y="6382"/>
                    <a:pt x="20762" y="15645"/>
                  </a:cubicBezTo>
                </a:path>
                <a:path w="20763" h="21600" stroke="0" extrusionOk="0">
                  <a:moveTo>
                    <a:pt x="0" y="-1"/>
                  </a:moveTo>
                  <a:cubicBezTo>
                    <a:pt x="9635" y="-1"/>
                    <a:pt x="18106" y="6382"/>
                    <a:pt x="20762" y="156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noProof="1">
                <a:solidFill>
                  <a:schemeClr val="folHlink"/>
                </a:solidFill>
                <a:latin typeface="Comic Sans MS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2089" y="2248"/>
              <a:ext cx="1559" cy="64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3116" y="2873"/>
              <a:ext cx="32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sz="1800" b="1" noProof="1">
                  <a:solidFill>
                    <a:schemeClr val="folHlink"/>
                  </a:solidFill>
                  <a:latin typeface="Symbol" charset="0"/>
                </a:rPr>
                <a:t></a:t>
              </a:r>
              <a:endParaRPr b="1" noProof="1">
                <a:solidFill>
                  <a:schemeClr val="folHlink"/>
                </a:solidFill>
                <a:latin typeface="Symbol" charset="0"/>
              </a:endParaRPr>
            </a:p>
          </p:txBody>
        </p:sp>
      </p:grpSp>
      <p:sp>
        <p:nvSpPr>
          <p:cNvPr id="27" name="Arc 23"/>
          <p:cNvSpPr>
            <a:spLocks/>
          </p:cNvSpPr>
          <p:nvPr/>
        </p:nvSpPr>
        <p:spPr bwMode="auto">
          <a:xfrm flipV="1">
            <a:off x="3249662" y="2771379"/>
            <a:ext cx="630237" cy="603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763"/>
              <a:gd name="T1" fmla="*/ 0 h 21600"/>
              <a:gd name="T2" fmla="*/ 20763 w 20763"/>
              <a:gd name="T3" fmla="*/ 15645 h 21600"/>
              <a:gd name="T4" fmla="*/ 0 w 2076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763" h="21600" fill="none" extrusionOk="0">
                <a:moveTo>
                  <a:pt x="0" y="-1"/>
                </a:moveTo>
                <a:cubicBezTo>
                  <a:pt x="9635" y="-1"/>
                  <a:pt x="18106" y="6382"/>
                  <a:pt x="20762" y="15645"/>
                </a:cubicBezTo>
              </a:path>
              <a:path w="20763" h="21600" stroke="0" extrusionOk="0">
                <a:moveTo>
                  <a:pt x="0" y="-1"/>
                </a:moveTo>
                <a:cubicBezTo>
                  <a:pt x="9635" y="-1"/>
                  <a:pt x="18106" y="6382"/>
                  <a:pt x="20762" y="15645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V="1">
            <a:off x="3873549" y="2568179"/>
            <a:ext cx="781050" cy="2238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4187874" y="2258616"/>
            <a:ext cx="339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sz="1800" b="1" noProof="1">
                <a:solidFill>
                  <a:srgbClr val="FF0000"/>
                </a:solidFill>
                <a:latin typeface="Symbol" charset="0"/>
              </a:rPr>
              <a:t></a:t>
            </a:r>
            <a:endParaRPr noProof="1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V="1">
            <a:off x="2292399" y="2852341"/>
            <a:ext cx="963613" cy="0"/>
          </a:xfrm>
          <a:prstGeom prst="line">
            <a:avLst/>
          </a:prstGeom>
          <a:noFill/>
          <a:ln w="28575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010324" y="2466579"/>
            <a:ext cx="277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sz="1800" b="1" noProof="1">
                <a:solidFill>
                  <a:srgbClr val="FF33CC"/>
                </a:solidFill>
                <a:latin typeface="Symbol" charset="0"/>
              </a:rPr>
              <a:t></a:t>
            </a:r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3233787" y="2847579"/>
            <a:ext cx="3324225" cy="635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1911399" y="2715816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544687" y="3096816"/>
            <a:ext cx="12239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/>
              <a:t> radioactive</a:t>
            </a:r>
          </a:p>
          <a:p>
            <a:pPr algn="ctr"/>
            <a:r>
              <a:rPr lang="en-GB"/>
              <a:t>source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705867" y="4325888"/>
            <a:ext cx="35052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latin typeface="Symbol" charset="0"/>
                <a:sym typeface="Symbol" charset="0"/>
              </a:rPr>
              <a:t></a:t>
            </a:r>
            <a:r>
              <a:rPr lang="en-GB" sz="1800" dirty="0"/>
              <a:t>= </a:t>
            </a:r>
            <a:r>
              <a:rPr lang="en-GB" sz="1800" dirty="0" err="1"/>
              <a:t>h</a:t>
            </a:r>
            <a:r>
              <a:rPr lang="en-GB" altLang="ja-JP" sz="1800" dirty="0" err="1"/>
              <a:t>élium</a:t>
            </a:r>
            <a:r>
              <a:rPr lang="en-GB" altLang="ja-JP" sz="1800" dirty="0"/>
              <a:t> ion He</a:t>
            </a:r>
            <a:r>
              <a:rPr lang="en-GB" altLang="ja-JP" sz="1800" baseline="30000" dirty="0"/>
              <a:t>2+</a:t>
            </a:r>
            <a:endParaRPr lang="en-GB" altLang="ja-JP" sz="1800" dirty="0"/>
          </a:p>
          <a:p>
            <a:pPr>
              <a:buFont typeface="Symbol" charset="0"/>
              <a:buNone/>
            </a:pPr>
            <a:endParaRPr lang="en-GB" sz="800" dirty="0"/>
          </a:p>
          <a:p>
            <a:pPr>
              <a:buFont typeface="Symbol" charset="0"/>
              <a:buChar char="b"/>
            </a:pPr>
            <a:r>
              <a:rPr lang="en-GB" sz="1800" dirty="0"/>
              <a:t>= high energy </a:t>
            </a:r>
            <a:r>
              <a:rPr lang="en-GB" sz="1800" dirty="0" smtClean="0"/>
              <a:t>cathode rays (e-)</a:t>
            </a:r>
            <a:endParaRPr lang="en-GB" altLang="ja-JP" sz="1800" dirty="0"/>
          </a:p>
          <a:p>
            <a:pPr>
              <a:buFont typeface="Symbol" charset="0"/>
              <a:buNone/>
            </a:pPr>
            <a:endParaRPr lang="en-GB" altLang="ja-JP" sz="800" dirty="0"/>
          </a:p>
          <a:p>
            <a:pPr>
              <a:buFont typeface="Symbol" charset="0"/>
              <a:buNone/>
            </a:pPr>
            <a:r>
              <a:rPr lang="en-GB" altLang="ja-JP" sz="1800" dirty="0">
                <a:latin typeface="Symbol" charset="0"/>
                <a:sym typeface="Symbol" charset="0"/>
              </a:rPr>
              <a:t></a:t>
            </a:r>
            <a:r>
              <a:rPr lang="en-GB" altLang="ja-JP" sz="1800" dirty="0"/>
              <a:t>= photons - like X rays</a:t>
            </a:r>
            <a:endParaRPr lang="en-GB" sz="1800" dirty="0"/>
          </a:p>
        </p:txBody>
      </p:sp>
      <p:pic>
        <p:nvPicPr>
          <p:cNvPr id="36" name="Picture 4" descr="Vill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939" y="3173760"/>
            <a:ext cx="177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8194699" y="4973960"/>
            <a:ext cx="2438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sz="1800" noProof="1">
                <a:solidFill>
                  <a:srgbClr val="2D27FF"/>
                </a:solidFill>
                <a:latin typeface="Comic Sans MS" charset="0"/>
              </a:rPr>
              <a:t>Paul Villard</a:t>
            </a:r>
          </a:p>
        </p:txBody>
      </p:sp>
      <p:sp>
        <p:nvSpPr>
          <p:cNvPr id="38" name="Oval 47"/>
          <p:cNvSpPr>
            <a:spLocks noChangeArrowheads="1"/>
          </p:cNvSpPr>
          <p:nvPr/>
        </p:nvSpPr>
        <p:spPr bwMode="auto">
          <a:xfrm>
            <a:off x="3206799" y="2715816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0685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Transmutations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dirty="0" err="1" smtClean="0"/>
              <a:t>radioactivity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074019" y="797496"/>
            <a:ext cx="9040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lain" startAt="1902"/>
              <a:defRPr/>
            </a:pPr>
            <a:r>
              <a:rPr sz="2000" noProof="1" smtClean="0"/>
              <a:t>   E. Rutherford &amp; F. Soddy 		transmutation of atoms</a:t>
            </a:r>
          </a:p>
          <a:p>
            <a:pPr>
              <a:buFont typeface="Arial" charset="0"/>
              <a:buNone/>
              <a:defRPr/>
            </a:pPr>
            <a:r>
              <a:rPr sz="2000" noProof="1" smtClean="0"/>
              <a:t>		        			</a:t>
            </a:r>
          </a:p>
        </p:txBody>
      </p:sp>
      <p:sp>
        <p:nvSpPr>
          <p:cNvPr id="11" name="Rectangle 82"/>
          <p:cNvSpPr>
            <a:spLocks noChangeArrowheads="1"/>
          </p:cNvSpPr>
          <p:nvPr/>
        </p:nvSpPr>
        <p:spPr bwMode="auto">
          <a:xfrm>
            <a:off x="9424094" y="2756471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12" name="Picture 83" descr="transmutation_ruther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15" y="1229544"/>
            <a:ext cx="57912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4"/>
          <p:cNvSpPr txBox="1">
            <a:spLocks noChangeArrowheads="1"/>
          </p:cNvSpPr>
          <p:nvPr/>
        </p:nvSpPr>
        <p:spPr bwMode="auto">
          <a:xfrm>
            <a:off x="6144319" y="2915221"/>
            <a:ext cx="3813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i="1" dirty="0"/>
              <a:t>Philosophical Transactions of the Royal Society of London,</a:t>
            </a:r>
            <a:r>
              <a:rPr lang="en-GB" sz="1000" dirty="0"/>
              <a:t> 1905</a:t>
            </a:r>
          </a:p>
        </p:txBody>
      </p:sp>
      <p:grpSp>
        <p:nvGrpSpPr>
          <p:cNvPr id="14" name="Group 156"/>
          <p:cNvGrpSpPr>
            <a:grpSpLocks/>
          </p:cNvGrpSpPr>
          <p:nvPr/>
        </p:nvGrpSpPr>
        <p:grpSpPr bwMode="auto">
          <a:xfrm>
            <a:off x="201811" y="1470149"/>
            <a:ext cx="6002905" cy="4079875"/>
            <a:chOff x="303" y="1104"/>
            <a:chExt cx="4756" cy="3120"/>
          </a:xfrm>
        </p:grpSpPr>
        <p:grpSp>
          <p:nvGrpSpPr>
            <p:cNvPr id="15" name="Group 106"/>
            <p:cNvGrpSpPr>
              <a:grpSpLocks noChangeAspect="1"/>
            </p:cNvGrpSpPr>
            <p:nvPr/>
          </p:nvGrpSpPr>
          <p:grpSpPr bwMode="auto">
            <a:xfrm>
              <a:off x="3893" y="2630"/>
              <a:ext cx="1166" cy="842"/>
              <a:chOff x="2560" y="755"/>
              <a:chExt cx="1302" cy="943"/>
            </a:xfrm>
          </p:grpSpPr>
          <p:sp>
            <p:nvSpPr>
              <p:cNvPr id="57" name="Line 107"/>
              <p:cNvSpPr>
                <a:spLocks noChangeAspect="1" noChangeShapeType="1"/>
              </p:cNvSpPr>
              <p:nvPr/>
            </p:nvSpPr>
            <p:spPr bwMode="auto">
              <a:xfrm flipV="1">
                <a:off x="2862" y="1036"/>
                <a:ext cx="86" cy="1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58" name="Freeform 108"/>
              <p:cNvSpPr>
                <a:spLocks noChangeAspect="1"/>
              </p:cNvSpPr>
              <p:nvPr/>
            </p:nvSpPr>
            <p:spPr bwMode="auto">
              <a:xfrm>
                <a:off x="2921" y="988"/>
                <a:ext cx="78" cy="79"/>
              </a:xfrm>
              <a:custGeom>
                <a:avLst/>
                <a:gdLst>
                  <a:gd name="T0" fmla="*/ 38 w 91"/>
                  <a:gd name="T1" fmla="*/ 60 h 99"/>
                  <a:gd name="T2" fmla="*/ 60 w 91"/>
                  <a:gd name="T3" fmla="*/ 98 h 99"/>
                  <a:gd name="T4" fmla="*/ 90 w 91"/>
                  <a:gd name="T5" fmla="*/ 0 h 99"/>
                  <a:gd name="T6" fmla="*/ 0 w 91"/>
                  <a:gd name="T7" fmla="*/ 45 h 99"/>
                  <a:gd name="T8" fmla="*/ 38 w 91"/>
                  <a:gd name="T9" fmla="*/ 6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9">
                    <a:moveTo>
                      <a:pt x="38" y="60"/>
                    </a:moveTo>
                    <a:lnTo>
                      <a:pt x="60" y="98"/>
                    </a:lnTo>
                    <a:lnTo>
                      <a:pt x="90" y="0"/>
                    </a:lnTo>
                    <a:lnTo>
                      <a:pt x="0" y="45"/>
                    </a:lnTo>
                    <a:lnTo>
                      <a:pt x="38" y="60"/>
                    </a:lnTo>
                  </a:path>
                </a:pathLst>
              </a:custGeom>
              <a:solidFill>
                <a:schemeClr val="tx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59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560" y="1463"/>
                <a:ext cx="1000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</a:rPr>
                  <a:t></a:t>
                </a: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radioactivit</a:t>
                </a:r>
                <a:r>
                  <a:rPr lang="en-US" altLang="ja-JP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y</a:t>
                </a: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</a:t>
                </a:r>
              </a:p>
            </p:txBody>
          </p:sp>
          <p:sp>
            <p:nvSpPr>
              <p:cNvPr id="60" name="Line 110"/>
              <p:cNvSpPr>
                <a:spLocks noChangeAspect="1" noChangeShapeType="1"/>
              </p:cNvSpPr>
              <p:nvPr/>
            </p:nvSpPr>
            <p:spPr bwMode="auto">
              <a:xfrm>
                <a:off x="2859" y="1152"/>
                <a:ext cx="0" cy="3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61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2943" y="755"/>
                <a:ext cx="919" cy="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ymbol" charset="0"/>
                  </a:rPr>
                  <a:t>, </a:t>
                </a: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Book Antiqua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radioactivit</a:t>
                </a:r>
                <a:r>
                  <a:rPr lang="en-US" altLang="ja-JP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y</a:t>
                </a:r>
                <a:endParaRPr lang="en-US" sz="1200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</p:grpSp>
        <p:grpSp>
          <p:nvGrpSpPr>
            <p:cNvPr id="16" name="Group 155"/>
            <p:cNvGrpSpPr>
              <a:grpSpLocks/>
            </p:cNvGrpSpPr>
            <p:nvPr/>
          </p:nvGrpSpPr>
          <p:grpSpPr bwMode="auto">
            <a:xfrm>
              <a:off x="303" y="1104"/>
              <a:ext cx="3121" cy="3101"/>
              <a:chOff x="303" y="1104"/>
              <a:chExt cx="3121" cy="3101"/>
            </a:xfrm>
          </p:grpSpPr>
          <p:sp>
            <p:nvSpPr>
              <p:cNvPr id="1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1435" y="2942"/>
                <a:ext cx="14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000000"/>
                    </a:solidFill>
                    <a:latin typeface="Symbol" charset="0"/>
                  </a:rPr>
                  <a:t> </a:t>
                </a:r>
              </a:p>
            </p:txBody>
          </p:sp>
          <p:grpSp>
            <p:nvGrpSpPr>
              <p:cNvPr id="19" name="Group 113"/>
              <p:cNvGrpSpPr>
                <a:grpSpLocks noChangeAspect="1"/>
              </p:cNvGrpSpPr>
              <p:nvPr/>
            </p:nvGrpSpPr>
            <p:grpSpPr bwMode="auto">
              <a:xfrm>
                <a:off x="718" y="1430"/>
                <a:ext cx="382" cy="385"/>
                <a:chOff x="763" y="1186"/>
                <a:chExt cx="428" cy="431"/>
              </a:xfrm>
            </p:grpSpPr>
            <p:sp>
              <p:nvSpPr>
                <p:cNvPr id="50" name="Rectangl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763" y="1328"/>
                  <a:ext cx="428" cy="2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000" baseline="4400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234</a:t>
                  </a:r>
                  <a:r>
                    <a:rPr lang="en-US" sz="1000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Pa</a:t>
                  </a:r>
                </a:p>
              </p:txBody>
            </p:sp>
            <p:grpSp>
              <p:nvGrpSpPr>
                <p:cNvPr id="51" name="Group 115"/>
                <p:cNvGrpSpPr>
                  <a:grpSpLocks noChangeAspect="1"/>
                </p:cNvGrpSpPr>
                <p:nvPr/>
              </p:nvGrpSpPr>
              <p:grpSpPr bwMode="auto">
                <a:xfrm>
                  <a:off x="765" y="1455"/>
                  <a:ext cx="137" cy="162"/>
                  <a:chOff x="724" y="1910"/>
                  <a:chExt cx="159" cy="204"/>
                </a:xfrm>
              </p:grpSpPr>
              <p:sp>
                <p:nvSpPr>
                  <p:cNvPr id="55" name="Line 11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4" y="1970"/>
                    <a:ext cx="104" cy="144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1000"/>
                  </a:p>
                </p:txBody>
              </p:sp>
              <p:sp>
                <p:nvSpPr>
                  <p:cNvPr id="56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792" y="1910"/>
                    <a:ext cx="91" cy="99"/>
                  </a:xfrm>
                  <a:custGeom>
                    <a:avLst/>
                    <a:gdLst>
                      <a:gd name="T0" fmla="*/ 38 w 91"/>
                      <a:gd name="T1" fmla="*/ 60 h 99"/>
                      <a:gd name="T2" fmla="*/ 60 w 91"/>
                      <a:gd name="T3" fmla="*/ 98 h 99"/>
                      <a:gd name="T4" fmla="*/ 90 w 91"/>
                      <a:gd name="T5" fmla="*/ 0 h 99"/>
                      <a:gd name="T6" fmla="*/ 0 w 91"/>
                      <a:gd name="T7" fmla="*/ 45 h 99"/>
                      <a:gd name="T8" fmla="*/ 38 w 91"/>
                      <a:gd name="T9" fmla="*/ 6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9">
                        <a:moveTo>
                          <a:pt x="38" y="60"/>
                        </a:moveTo>
                        <a:lnTo>
                          <a:pt x="60" y="98"/>
                        </a:lnTo>
                        <a:lnTo>
                          <a:pt x="90" y="0"/>
                        </a:lnTo>
                        <a:lnTo>
                          <a:pt x="0" y="45"/>
                        </a:lnTo>
                        <a:lnTo>
                          <a:pt x="38" y="60"/>
                        </a:lnTo>
                      </a:path>
                    </a:pathLst>
                  </a:custGeom>
                  <a:solidFill>
                    <a:schemeClr val="tx1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 sz="1000"/>
                  </a:p>
                </p:txBody>
              </p:sp>
            </p:grpSp>
            <p:grpSp>
              <p:nvGrpSpPr>
                <p:cNvPr id="52" name="Group 118"/>
                <p:cNvGrpSpPr>
                  <a:grpSpLocks noChangeAspect="1"/>
                </p:cNvGrpSpPr>
                <p:nvPr/>
              </p:nvGrpSpPr>
              <p:grpSpPr bwMode="auto">
                <a:xfrm>
                  <a:off x="1028" y="1186"/>
                  <a:ext cx="116" cy="143"/>
                  <a:chOff x="1030" y="1572"/>
                  <a:chExt cx="135" cy="180"/>
                </a:xfrm>
              </p:grpSpPr>
              <p:sp>
                <p:nvSpPr>
                  <p:cNvPr id="53" name="Line 1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030" y="1633"/>
                    <a:ext cx="80" cy="121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fr-FR" sz="1000"/>
                  </a:p>
                </p:txBody>
              </p:sp>
              <p:sp>
                <p:nvSpPr>
                  <p:cNvPr id="54" name="Freeform 120"/>
                  <p:cNvSpPr>
                    <a:spLocks noChangeAspect="1"/>
                  </p:cNvSpPr>
                  <p:nvPr/>
                </p:nvSpPr>
                <p:spPr bwMode="auto">
                  <a:xfrm>
                    <a:off x="1075" y="1572"/>
                    <a:ext cx="90" cy="99"/>
                  </a:xfrm>
                  <a:custGeom>
                    <a:avLst/>
                    <a:gdLst>
                      <a:gd name="T0" fmla="*/ 38 w 91"/>
                      <a:gd name="T1" fmla="*/ 60 h 99"/>
                      <a:gd name="T2" fmla="*/ 60 w 91"/>
                      <a:gd name="T3" fmla="*/ 98 h 99"/>
                      <a:gd name="T4" fmla="*/ 90 w 91"/>
                      <a:gd name="T5" fmla="*/ 0 h 99"/>
                      <a:gd name="T6" fmla="*/ 0 w 91"/>
                      <a:gd name="T7" fmla="*/ 45 h 99"/>
                      <a:gd name="T8" fmla="*/ 38 w 91"/>
                      <a:gd name="T9" fmla="*/ 6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9">
                        <a:moveTo>
                          <a:pt x="38" y="60"/>
                        </a:moveTo>
                        <a:lnTo>
                          <a:pt x="60" y="98"/>
                        </a:lnTo>
                        <a:lnTo>
                          <a:pt x="90" y="0"/>
                        </a:lnTo>
                        <a:lnTo>
                          <a:pt x="0" y="45"/>
                        </a:lnTo>
                        <a:lnTo>
                          <a:pt x="38" y="60"/>
                        </a:lnTo>
                      </a:path>
                    </a:pathLst>
                  </a:custGeom>
                  <a:solidFill>
                    <a:schemeClr val="tx1"/>
                  </a:solidFill>
                  <a:ln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fr-FR" sz="1000"/>
                  </a:p>
                </p:txBody>
              </p:sp>
            </p:grpSp>
          </p:grpSp>
          <p:sp>
            <p:nvSpPr>
              <p:cNvPr id="20" name="Line 121"/>
              <p:cNvSpPr>
                <a:spLocks noChangeAspect="1" noChangeShapeType="1"/>
              </p:cNvSpPr>
              <p:nvPr/>
            </p:nvSpPr>
            <p:spPr bwMode="auto">
              <a:xfrm>
                <a:off x="1386" y="1396"/>
                <a:ext cx="0" cy="2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21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2792" y="3760"/>
                <a:ext cx="606" cy="4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Stable</a:t>
                </a:r>
              </a:p>
              <a:p>
                <a:pPr algn="ctr">
                  <a:defRPr/>
                </a:pPr>
                <a:r>
                  <a:rPr lang="en-US" sz="1600" baseline="440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206</a:t>
                </a:r>
                <a:r>
                  <a:rPr lang="en-US" sz="1600" dirty="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Pb</a:t>
                </a:r>
              </a:p>
            </p:txBody>
          </p:sp>
          <p:sp>
            <p:nvSpPr>
              <p:cNvPr id="22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3006" y="3991"/>
                <a:ext cx="145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rgbClr val="000000"/>
                    </a:solidFill>
                    <a:latin typeface="Symbol" charset="0"/>
                  </a:rPr>
                  <a:t> </a:t>
                </a:r>
              </a:p>
            </p:txBody>
          </p:sp>
          <p:sp>
            <p:nvSpPr>
              <p:cNvPr id="23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2753" y="4063"/>
                <a:ext cx="38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grpSp>
            <p:nvGrpSpPr>
              <p:cNvPr id="24" name="Group 125"/>
              <p:cNvGrpSpPr>
                <a:grpSpLocks noChangeAspect="1"/>
              </p:cNvGrpSpPr>
              <p:nvPr/>
            </p:nvGrpSpPr>
            <p:grpSpPr bwMode="auto">
              <a:xfrm>
                <a:off x="303" y="1757"/>
                <a:ext cx="408" cy="295"/>
                <a:chOff x="289" y="2081"/>
                <a:chExt cx="532" cy="415"/>
              </a:xfrm>
            </p:grpSpPr>
            <p:sp>
              <p:nvSpPr>
                <p:cNvPr id="48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331" y="2081"/>
                  <a:ext cx="490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1000" baseline="44000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234</a:t>
                  </a:r>
                  <a:r>
                    <a:rPr lang="en-US" sz="1000">
                      <a:solidFill>
                        <a:srgbClr val="408000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Th</a:t>
                  </a:r>
                </a:p>
              </p:txBody>
            </p:sp>
            <p:sp>
              <p:nvSpPr>
                <p:cNvPr id="49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89" y="2234"/>
                  <a:ext cx="189" cy="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8" tIns="44450" rIns="90488" bIns="44450">
                  <a:spAutoFit/>
                </a:bodyPr>
                <a:lstStyle/>
                <a:p>
                  <a:pPr>
                    <a:defRPr/>
                  </a:pPr>
                  <a:endPara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</p:grpSp>
          <p:sp>
            <p:nvSpPr>
              <p:cNvPr id="25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1128" y="1748"/>
                <a:ext cx="515" cy="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 dirty="0">
                    <a:solidFill>
                      <a:srgbClr val="408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230</a:t>
                </a:r>
                <a:r>
                  <a:rPr lang="en-US" sz="1600" dirty="0">
                    <a:solidFill>
                      <a:srgbClr val="408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Th</a:t>
                </a:r>
                <a:r>
                  <a:rPr lang="en-US" sz="16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</a:t>
                </a:r>
                <a:endPara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26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322" y="1104"/>
                <a:ext cx="443" cy="257"/>
              </a:xfrm>
              <a:prstGeom prst="rect">
                <a:avLst/>
              </a:prstGeom>
              <a:noFill/>
              <a:ln w="38100" cmpd="dbl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 dirty="0">
                    <a:solidFill>
                      <a:srgbClr val="804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238</a:t>
                </a:r>
                <a:r>
                  <a:rPr lang="en-US" sz="1600" dirty="0">
                    <a:solidFill>
                      <a:srgbClr val="804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</a:t>
                </a:r>
                <a:r>
                  <a:rPr lang="en-US" sz="1600" b="1" dirty="0">
                    <a:solidFill>
                      <a:srgbClr val="8000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 </a:t>
                </a:r>
                <a:endPara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27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1061" y="2304"/>
                <a:ext cx="633" cy="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>
                    <a:solidFill>
                      <a:srgbClr val="DE051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226</a:t>
                </a:r>
                <a:r>
                  <a:rPr lang="en-US" sz="1600">
                    <a:solidFill>
                      <a:srgbClr val="DE051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Ra </a:t>
                </a:r>
                <a:r>
                  <a:rPr lang="en-US" sz="1600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</a:t>
                </a:r>
                <a:endParaRPr lang="en-US" sz="160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28" name="Line 131"/>
              <p:cNvSpPr>
                <a:spLocks noChangeAspect="1" noChangeShapeType="1"/>
              </p:cNvSpPr>
              <p:nvPr/>
            </p:nvSpPr>
            <p:spPr bwMode="auto">
              <a:xfrm>
                <a:off x="1387" y="2036"/>
                <a:ext cx="1" cy="2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29" name="Line 132"/>
              <p:cNvSpPr>
                <a:spLocks noChangeAspect="1" noChangeShapeType="1"/>
              </p:cNvSpPr>
              <p:nvPr/>
            </p:nvSpPr>
            <p:spPr bwMode="auto">
              <a:xfrm>
                <a:off x="526" y="1460"/>
                <a:ext cx="0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30" name="Line 133"/>
              <p:cNvSpPr>
                <a:spLocks noChangeAspect="1" noChangeShapeType="1"/>
              </p:cNvSpPr>
              <p:nvPr/>
            </p:nvSpPr>
            <p:spPr bwMode="auto">
              <a:xfrm>
                <a:off x="1379" y="2678"/>
                <a:ext cx="1" cy="2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31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1066" y="2998"/>
                <a:ext cx="608" cy="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>
                    <a:solidFill>
                      <a:srgbClr val="B5006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222</a:t>
                </a:r>
                <a:r>
                  <a:rPr lang="en-US" sz="1600">
                    <a:solidFill>
                      <a:srgbClr val="B5006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Rn </a:t>
                </a:r>
                <a:endParaRPr lang="en-US" sz="160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32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1204" y="3545"/>
                <a:ext cx="382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 baseline="44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218</a:t>
                </a:r>
                <a:r>
                  <a: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Po</a:t>
                </a:r>
              </a:p>
            </p:txBody>
          </p:sp>
          <p:sp>
            <p:nvSpPr>
              <p:cNvPr id="33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1188" y="3908"/>
                <a:ext cx="382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 baseline="44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214</a:t>
                </a:r>
                <a:r>
                  <a: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Pb</a:t>
                </a:r>
              </a:p>
            </p:txBody>
          </p:sp>
          <p:sp>
            <p:nvSpPr>
              <p:cNvPr id="34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1860" y="3232"/>
                <a:ext cx="382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 baseline="44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214</a:t>
                </a:r>
                <a:r>
                  <a: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Po</a:t>
                </a:r>
              </a:p>
            </p:txBody>
          </p:sp>
          <p:sp>
            <p:nvSpPr>
              <p:cNvPr id="35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1769" y="3872"/>
                <a:ext cx="614" cy="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>
                    <a:solidFill>
                      <a:srgbClr val="618FF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210</a:t>
                </a:r>
                <a:r>
                  <a:rPr lang="en-US" sz="1600">
                    <a:solidFill>
                      <a:srgbClr val="618FF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Pb </a:t>
                </a:r>
                <a:endParaRPr lang="en-US" sz="160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36" name="Line 139"/>
              <p:cNvSpPr>
                <a:spLocks noChangeAspect="1" noChangeShapeType="1"/>
              </p:cNvSpPr>
              <p:nvPr/>
            </p:nvSpPr>
            <p:spPr bwMode="auto">
              <a:xfrm flipH="1">
                <a:off x="2040" y="3520"/>
                <a:ext cx="2" cy="2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37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2810" y="3158"/>
                <a:ext cx="614" cy="25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>
                    <a:solidFill>
                      <a:srgbClr val="FF78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210</a:t>
                </a:r>
                <a:r>
                  <a:rPr lang="en-US" sz="1600">
                    <a:solidFill>
                      <a:srgbClr val="FF784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Po</a:t>
                </a:r>
                <a:endParaRPr lang="en-US" sz="160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38" name="Line 141"/>
              <p:cNvSpPr>
                <a:spLocks noChangeAspect="1" noChangeShapeType="1"/>
              </p:cNvSpPr>
              <p:nvPr/>
            </p:nvSpPr>
            <p:spPr bwMode="auto">
              <a:xfrm flipH="1">
                <a:off x="3106" y="3504"/>
                <a:ext cx="2" cy="2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39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1564" y="3604"/>
                <a:ext cx="387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 baseline="44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214</a:t>
                </a:r>
                <a:r>
                  <a: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Bi</a:t>
                </a:r>
              </a:p>
            </p:txBody>
          </p:sp>
          <p:sp>
            <p:nvSpPr>
              <p:cNvPr id="40" name="Line 144"/>
              <p:cNvSpPr>
                <a:spLocks noChangeAspect="1" noChangeShapeType="1"/>
              </p:cNvSpPr>
              <p:nvPr/>
            </p:nvSpPr>
            <p:spPr bwMode="auto">
              <a:xfrm flipV="1">
                <a:off x="1519" y="3784"/>
                <a:ext cx="138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41" name="Line 145"/>
              <p:cNvSpPr>
                <a:spLocks noChangeAspect="1" noChangeShapeType="1"/>
              </p:cNvSpPr>
              <p:nvPr/>
            </p:nvSpPr>
            <p:spPr bwMode="auto">
              <a:xfrm flipV="1">
                <a:off x="1861" y="3441"/>
                <a:ext cx="138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42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2364" y="3584"/>
                <a:ext cx="403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1000" baseline="44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210</a:t>
                </a:r>
                <a:r>
                  <a:rPr lang="en-US" sz="1000"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Bi</a:t>
                </a:r>
              </a:p>
            </p:txBody>
          </p:sp>
          <p:sp>
            <p:nvSpPr>
              <p:cNvPr id="43" name="Line 148"/>
              <p:cNvSpPr>
                <a:spLocks noChangeAspect="1" noChangeShapeType="1"/>
              </p:cNvSpPr>
              <p:nvPr/>
            </p:nvSpPr>
            <p:spPr bwMode="auto">
              <a:xfrm flipV="1">
                <a:off x="2298" y="3686"/>
                <a:ext cx="133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44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2638" y="3398"/>
                <a:ext cx="133" cy="1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45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1175" y="1104"/>
                <a:ext cx="443" cy="257"/>
              </a:xfrm>
              <a:prstGeom prst="rect">
                <a:avLst/>
              </a:prstGeom>
              <a:noFill/>
              <a:ln w="38100" cmpd="dbl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ctr">
                  <a:defRPr/>
                </a:pPr>
                <a:r>
                  <a:rPr lang="en-US" sz="1600" baseline="44000" dirty="0">
                    <a:solidFill>
                      <a:srgbClr val="804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234</a:t>
                </a:r>
                <a:r>
                  <a:rPr lang="en-US" sz="1600" dirty="0">
                    <a:solidFill>
                      <a:srgbClr val="804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</a:t>
                </a:r>
                <a:r>
                  <a:rPr lang="en-US" sz="1600" b="1" dirty="0">
                    <a:solidFill>
                      <a:srgbClr val="804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  </a:t>
                </a:r>
                <a:endPara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sp>
            <p:nvSpPr>
              <p:cNvPr id="46" name="Line 151"/>
              <p:cNvSpPr>
                <a:spLocks noChangeAspect="1" noChangeShapeType="1"/>
              </p:cNvSpPr>
              <p:nvPr/>
            </p:nvSpPr>
            <p:spPr bwMode="auto">
              <a:xfrm>
                <a:off x="1379" y="3328"/>
                <a:ext cx="1" cy="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  <p:sp>
            <p:nvSpPr>
              <p:cNvPr id="47" name="Line 152"/>
              <p:cNvSpPr>
                <a:spLocks noChangeAspect="1" noChangeShapeType="1"/>
              </p:cNvSpPr>
              <p:nvPr/>
            </p:nvSpPr>
            <p:spPr bwMode="auto">
              <a:xfrm>
                <a:off x="1379" y="3725"/>
                <a:ext cx="1" cy="1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 sz="1000"/>
              </a:p>
            </p:txBody>
          </p:sp>
        </p:grpSp>
        <p:sp>
          <p:nvSpPr>
            <p:cNvPr id="17" name="Rectangle 154"/>
            <p:cNvSpPr>
              <a:spLocks noChangeArrowheads="1"/>
            </p:cNvSpPr>
            <p:nvPr/>
          </p:nvSpPr>
          <p:spPr bwMode="auto">
            <a:xfrm>
              <a:off x="672" y="2256"/>
              <a:ext cx="2880" cy="1968"/>
            </a:xfrm>
            <a:prstGeom prst="rect">
              <a:avLst/>
            </a:prstGeom>
            <a:noFill/>
            <a:ln w="38100">
              <a:solidFill>
                <a:srgbClr val="FF30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9ED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 sz="1000"/>
            </a:p>
          </p:txBody>
        </p:sp>
      </p:grpSp>
      <p:sp>
        <p:nvSpPr>
          <p:cNvPr id="62" name="ZoneTexte 1"/>
          <p:cNvSpPr txBox="1">
            <a:spLocks noChangeArrowheads="1"/>
          </p:cNvSpPr>
          <p:nvPr/>
        </p:nvSpPr>
        <p:spPr bwMode="auto">
          <a:xfrm>
            <a:off x="4522291" y="4901952"/>
            <a:ext cx="60554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dirty="0"/>
              <a:t>The rate of transmutation </a:t>
            </a:r>
            <a:r>
              <a:rPr lang="fr-FR" sz="2000" dirty="0" err="1"/>
              <a:t>follows</a:t>
            </a:r>
            <a:r>
              <a:rPr lang="fr-FR" sz="2000" dirty="0"/>
              <a:t> an </a:t>
            </a:r>
            <a:r>
              <a:rPr lang="fr-FR" sz="2000" dirty="0" err="1"/>
              <a:t>exponential</a:t>
            </a:r>
            <a:r>
              <a:rPr lang="fr-FR" sz="2000" dirty="0"/>
              <a:t> </a:t>
            </a:r>
            <a:r>
              <a:rPr lang="fr-FR" sz="2000" dirty="0" err="1"/>
              <a:t>law</a:t>
            </a:r>
            <a:endParaRPr lang="fr-FR" sz="2000" dirty="0"/>
          </a:p>
        </p:txBody>
      </p:sp>
      <p:pic>
        <p:nvPicPr>
          <p:cNvPr id="63" name="Image 62" descr="Frederick_Sodd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15" y="1229544"/>
            <a:ext cx="967380" cy="1368152"/>
          </a:xfrm>
          <a:prstGeom prst="rect">
            <a:avLst/>
          </a:prstGeom>
        </p:spPr>
      </p:pic>
      <p:sp>
        <p:nvSpPr>
          <p:cNvPr id="64" name="Text Box 30"/>
          <p:cNvSpPr txBox="1">
            <a:spLocks noChangeArrowheads="1"/>
          </p:cNvSpPr>
          <p:nvPr/>
        </p:nvSpPr>
        <p:spPr bwMode="auto">
          <a:xfrm>
            <a:off x="2218035" y="2525688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rgbClr val="2D27FF"/>
                </a:solidFill>
                <a:latin typeface="Comic Sans MS" charset="0"/>
              </a:rPr>
              <a:t>Frederick Soddy</a:t>
            </a:r>
            <a:endParaRPr sz="1800" noProof="1">
              <a:solidFill>
                <a:srgbClr val="2D27FF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7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84775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First </a:t>
            </a:r>
            <a:r>
              <a:rPr lang="fr-FR" dirty="0" err="1" smtClean="0"/>
              <a:t>measurements</a:t>
            </a:r>
            <a:r>
              <a:rPr lang="fr-FR" dirty="0" smtClean="0"/>
              <a:t> of the </a:t>
            </a:r>
            <a:r>
              <a:rPr lang="fr-FR" dirty="0" err="1" smtClean="0"/>
              <a:t>spetrum</a:t>
            </a:r>
            <a:r>
              <a:rPr lang="fr-FR" dirty="0" smtClean="0"/>
              <a:t> of beta rays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0" name="Image 9" descr="Bequerel_betavelocity_ex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629037"/>
            <a:ext cx="3384376" cy="23286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538515" y="2381672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H. Becquerel  </a:t>
            </a:r>
            <a:r>
              <a:rPr lang="fr-FR" sz="1000" i="1" dirty="0" smtClean="0"/>
              <a:t>C.R</a:t>
            </a:r>
            <a:r>
              <a:rPr lang="fr-FR" sz="1000" i="1" dirty="0"/>
              <a:t>. </a:t>
            </a:r>
            <a:r>
              <a:rPr lang="fr-FR" sz="1000" dirty="0"/>
              <a:t>132 (1901), 1286-1288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62451" y="1373560"/>
            <a:ext cx="3998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charset="0"/>
              <a:buChar char=""/>
            </a:pPr>
            <a:r>
              <a:rPr lang="fr-FR" dirty="0" err="1" smtClean="0"/>
              <a:t>Inhomogeneity</a:t>
            </a:r>
            <a:r>
              <a:rPr lang="fr-FR" dirty="0" smtClean="0"/>
              <a:t> of the </a:t>
            </a:r>
            <a:r>
              <a:rPr lang="fr-FR" dirty="0" err="1" smtClean="0"/>
              <a:t>velocity</a:t>
            </a:r>
            <a:r>
              <a:rPr lang="fr-FR" dirty="0" smtClean="0"/>
              <a:t> distribution of beta rays </a:t>
            </a:r>
            <a:r>
              <a:rPr lang="fr-FR" dirty="0" err="1" smtClean="0"/>
              <a:t>from</a:t>
            </a:r>
            <a:r>
              <a:rPr lang="fr-FR" dirty="0" smtClean="0"/>
              <a:t> a Radium source</a:t>
            </a:r>
          </a:p>
          <a:p>
            <a:r>
              <a:rPr lang="fr-FR" dirty="0" smtClean="0"/>
              <a:t>. </a:t>
            </a:r>
            <a:endParaRPr lang="fr-FR" dirty="0"/>
          </a:p>
          <a:p>
            <a:pPr marL="342900" indent="-342900">
              <a:buFont typeface="Symbol" charset="0"/>
              <a:buChar char=""/>
            </a:pP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1209923" y="2957736"/>
            <a:ext cx="9145016" cy="2709653"/>
            <a:chOff x="1209923" y="2957736"/>
            <a:chExt cx="9145016" cy="2709653"/>
          </a:xfrm>
        </p:grpSpPr>
        <p:sp>
          <p:nvSpPr>
            <p:cNvPr id="13" name="ZoneTexte 12"/>
            <p:cNvSpPr txBox="1"/>
            <p:nvPr/>
          </p:nvSpPr>
          <p:spPr>
            <a:xfrm>
              <a:off x="6178475" y="4109864"/>
              <a:ext cx="41764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Similar</a:t>
              </a:r>
              <a:r>
                <a:rPr lang="fr-FR" dirty="0" smtClean="0"/>
                <a:t> conclusion </a:t>
              </a:r>
              <a:r>
                <a:rPr lang="fr-FR" dirty="0" err="1" smtClean="0"/>
                <a:t>drawn</a:t>
              </a:r>
              <a:r>
                <a:rPr lang="fr-FR" dirty="0" smtClean="0"/>
                <a:t> </a:t>
              </a:r>
              <a:r>
                <a:rPr lang="fr-FR" dirty="0" err="1" smtClean="0"/>
                <a:t>from</a:t>
              </a:r>
              <a:r>
                <a:rPr lang="fr-FR" dirty="0" smtClean="0"/>
                <a:t> an </a:t>
              </a:r>
              <a:r>
                <a:rPr lang="fr-FR" dirty="0" err="1" smtClean="0"/>
                <a:t>experiment</a:t>
              </a:r>
              <a:r>
                <a:rPr lang="fr-FR" dirty="0" smtClean="0"/>
                <a:t> by F. </a:t>
              </a:r>
              <a:r>
                <a:rPr lang="fr-FR" dirty="0" err="1" smtClean="0"/>
                <a:t>Paschen</a:t>
              </a:r>
              <a:r>
                <a:rPr lang="fr-FR" dirty="0" smtClean="0"/>
                <a:t> </a:t>
              </a:r>
            </a:p>
            <a:p>
              <a:r>
                <a:rPr lang="is-IS" sz="1000" i="1" dirty="0" smtClean="0"/>
                <a:t>Ann</a:t>
              </a:r>
              <a:r>
                <a:rPr lang="is-IS" sz="1000" i="1" dirty="0"/>
                <a:t>. d. Phys. </a:t>
              </a:r>
              <a:r>
                <a:rPr lang="is-IS" sz="1000" dirty="0"/>
                <a:t>14 (1904), 389-405 </a:t>
              </a:r>
            </a:p>
            <a:p>
              <a:endParaRPr lang="fr-FR" dirty="0"/>
            </a:p>
          </p:txBody>
        </p:sp>
        <p:pic>
          <p:nvPicPr>
            <p:cNvPr id="14" name="Image 13" descr="Pasche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923" y="2957736"/>
              <a:ext cx="2448272" cy="2709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29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Absorption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01593" y="1013520"/>
            <a:ext cx="10391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Intensity</a:t>
            </a:r>
            <a:r>
              <a:rPr lang="fr-FR" dirty="0" smtClean="0"/>
              <a:t> of </a:t>
            </a:r>
            <a:r>
              <a:rPr lang="fr-FR" dirty="0" err="1" smtClean="0"/>
              <a:t>monoenergetic</a:t>
            </a:r>
            <a:r>
              <a:rPr lang="fr-FR" dirty="0" smtClean="0"/>
              <a:t> beta rays </a:t>
            </a:r>
            <a:r>
              <a:rPr lang="fr-FR" dirty="0" err="1" smtClean="0"/>
              <a:t>after</a:t>
            </a:r>
            <a:r>
              <a:rPr lang="fr-FR" dirty="0" smtClean="0"/>
              <a:t> passing </a:t>
            </a:r>
            <a:r>
              <a:rPr lang="fr-FR" dirty="0" err="1" smtClean="0"/>
              <a:t>through</a:t>
            </a:r>
            <a:r>
              <a:rPr lang="fr-FR" dirty="0" smtClean="0"/>
              <a:t> a </a:t>
            </a:r>
            <a:r>
              <a:rPr lang="fr-FR" dirty="0" err="1" smtClean="0"/>
              <a:t>thickness</a:t>
            </a:r>
            <a:r>
              <a:rPr lang="fr-FR" dirty="0" smtClean="0"/>
              <a:t> </a:t>
            </a:r>
            <a:r>
              <a:rPr lang="fr-FR" i="1" dirty="0" smtClean="0"/>
              <a:t>d</a:t>
            </a:r>
            <a:r>
              <a:rPr lang="fr-FR" dirty="0" smtClean="0"/>
              <a:t> of </a:t>
            </a:r>
            <a:r>
              <a:rPr lang="fr-FR" dirty="0" err="1" smtClean="0"/>
              <a:t>matter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thought</a:t>
            </a:r>
            <a:r>
              <a:rPr lang="fr-FR" dirty="0" smtClean="0"/>
              <a:t> to </a:t>
            </a:r>
            <a:r>
              <a:rPr lang="fr-FR" dirty="0" err="1" smtClean="0"/>
              <a:t>follow</a:t>
            </a:r>
            <a:r>
              <a:rPr lang="fr-FR" dirty="0" smtClean="0"/>
              <a:t> an </a:t>
            </a:r>
            <a:r>
              <a:rPr lang="fr-FR" dirty="0" err="1" smtClean="0"/>
              <a:t>exponential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 smtClean="0"/>
              <a:t>: </a:t>
            </a:r>
            <a:r>
              <a:rPr lang="fr-FR" dirty="0"/>
              <a:t>I= I</a:t>
            </a:r>
            <a:r>
              <a:rPr lang="fr-FR" baseline="-25000" dirty="0"/>
              <a:t>0</a:t>
            </a:r>
            <a:r>
              <a:rPr lang="fr-FR" dirty="0"/>
              <a:t> e</a:t>
            </a:r>
            <a:r>
              <a:rPr lang="fr-FR" baseline="30000" dirty="0"/>
              <a:t>-</a:t>
            </a:r>
            <a:r>
              <a:rPr lang="fr-FR" baseline="30000" dirty="0" err="1">
                <a:latin typeface="Symbol" charset="2"/>
                <a:cs typeface="Symbol" charset="2"/>
              </a:rPr>
              <a:t>l</a:t>
            </a:r>
            <a:r>
              <a:rPr lang="fr-FR" i="1" baseline="30000" dirty="0" err="1"/>
              <a:t>d</a:t>
            </a:r>
            <a:endParaRPr lang="fr-FR" i="1" baseline="30000" dirty="0"/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993899" y="2093640"/>
            <a:ext cx="655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« Beta rays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Ac</a:t>
            </a:r>
            <a:r>
              <a:rPr lang="fr-FR" dirty="0" smtClean="0"/>
              <a:t> are </a:t>
            </a:r>
            <a:r>
              <a:rPr lang="fr-FR" dirty="0" err="1" smtClean="0"/>
              <a:t>homogeneous</a:t>
            </a:r>
            <a:r>
              <a:rPr lang="fr-FR" dirty="0" smtClean="0"/>
              <a:t> in </a:t>
            </a:r>
            <a:r>
              <a:rPr lang="fr-FR" dirty="0" err="1" smtClean="0"/>
              <a:t>character</a:t>
            </a:r>
            <a:r>
              <a:rPr lang="fr-FR" dirty="0" smtClean="0"/>
              <a:t> »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170363" y="2453680"/>
            <a:ext cx="3178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T</a:t>
            </a:r>
            <a:r>
              <a:rPr lang="fr-FR" sz="1000" dirty="0"/>
              <a:t>. </a:t>
            </a:r>
            <a:r>
              <a:rPr lang="fr-FR" sz="1000" dirty="0" err="1"/>
              <a:t>Godlewski</a:t>
            </a:r>
            <a:r>
              <a:rPr lang="fr-FR" sz="1000" dirty="0"/>
              <a:t> </a:t>
            </a:r>
            <a:r>
              <a:rPr lang="fr-FR" sz="1000" dirty="0" smtClean="0"/>
              <a:t> </a:t>
            </a:r>
            <a:r>
              <a:rPr lang="fr-FR" sz="1000" i="1" dirty="0"/>
              <a:t>Phil. </a:t>
            </a:r>
            <a:r>
              <a:rPr lang="fr-FR" sz="1000" i="1" dirty="0" err="1"/>
              <a:t>Mag</a:t>
            </a:r>
            <a:r>
              <a:rPr lang="fr-FR" sz="1000" i="1" dirty="0"/>
              <a:t>. 10 </a:t>
            </a:r>
            <a:r>
              <a:rPr lang="fr-FR" sz="1000" dirty="0"/>
              <a:t>(1905), 375-379, p. </a:t>
            </a:r>
            <a:r>
              <a:rPr lang="fr-FR" sz="1000" dirty="0" smtClean="0"/>
              <a:t>377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345827" y="2165648"/>
            <a:ext cx="10455794" cy="3465676"/>
            <a:chOff x="345827" y="2165648"/>
            <a:chExt cx="10455794" cy="3465676"/>
          </a:xfrm>
        </p:grpSpPr>
        <p:sp>
          <p:nvSpPr>
            <p:cNvPr id="16" name="ZoneTexte 15"/>
            <p:cNvSpPr txBox="1"/>
            <p:nvPr/>
          </p:nvSpPr>
          <p:spPr>
            <a:xfrm>
              <a:off x="345827" y="3893840"/>
              <a:ext cx="727280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Each</a:t>
              </a:r>
              <a:r>
                <a:rPr lang="fr-FR" dirty="0" smtClean="0"/>
                <a:t> pure </a:t>
              </a:r>
              <a:r>
                <a:rPr lang="fr-FR" dirty="0" err="1"/>
                <a:t>element</a:t>
              </a:r>
              <a:r>
                <a:rPr lang="fr-FR" dirty="0"/>
                <a:t> </a:t>
              </a:r>
              <a:r>
                <a:rPr lang="fr-FR" dirty="0" err="1" smtClean="0"/>
                <a:t>emits</a:t>
              </a:r>
              <a:r>
                <a:rPr lang="fr-FR" dirty="0" smtClean="0"/>
                <a:t> </a:t>
              </a:r>
              <a:r>
                <a:rPr lang="fr-FR" dirty="0"/>
                <a:t>a single group of </a:t>
              </a:r>
              <a:r>
                <a:rPr lang="fr-FR" dirty="0" err="1" smtClean="0"/>
                <a:t>monoenergetic</a:t>
              </a:r>
              <a:r>
                <a:rPr lang="fr-FR" dirty="0" smtClean="0"/>
                <a:t> beta rays. In the case of </a:t>
              </a:r>
              <a:r>
                <a:rPr lang="fr-FR" dirty="0" err="1" smtClean="0"/>
                <a:t>complex</a:t>
              </a:r>
              <a:r>
                <a:rPr lang="fr-FR" dirty="0" smtClean="0"/>
                <a:t> sources, </a:t>
              </a:r>
              <a:r>
                <a:rPr lang="fr-FR" dirty="0" err="1" smtClean="0"/>
                <a:t>consisting</a:t>
              </a:r>
              <a:r>
                <a:rPr lang="fr-FR" dirty="0" smtClean="0"/>
                <a:t> </a:t>
              </a:r>
              <a:r>
                <a:rPr lang="fr-FR" dirty="0"/>
                <a:t>of </a:t>
              </a:r>
              <a:r>
                <a:rPr lang="fr-FR" dirty="0" err="1"/>
                <a:t>several</a:t>
              </a:r>
              <a:r>
                <a:rPr lang="fr-FR" dirty="0"/>
                <a:t> </a:t>
              </a:r>
              <a:r>
                <a:rPr lang="fr-FR" dirty="0" err="1"/>
                <a:t>elements</a:t>
              </a:r>
              <a:r>
                <a:rPr lang="fr-FR" dirty="0"/>
                <a:t>, the </a:t>
              </a:r>
              <a:r>
                <a:rPr lang="fr-FR" dirty="0" smtClean="0"/>
                <a:t>absorption </a:t>
              </a:r>
              <a:r>
                <a:rPr lang="fr-FR" dirty="0" err="1" smtClean="0"/>
                <a:t>curves</a:t>
              </a:r>
              <a:r>
                <a:rPr lang="fr-FR" dirty="0" smtClean="0"/>
                <a:t> </a:t>
              </a:r>
              <a:r>
                <a:rPr lang="fr-FR" dirty="0" err="1"/>
                <a:t>consisted</a:t>
              </a:r>
              <a:r>
                <a:rPr lang="fr-FR" dirty="0"/>
                <a:t> of </a:t>
              </a:r>
              <a:r>
                <a:rPr lang="fr-FR" dirty="0" err="1"/>
                <a:t>several</a:t>
              </a:r>
              <a:r>
                <a:rPr lang="fr-FR" dirty="0"/>
                <a:t> </a:t>
              </a:r>
              <a:r>
                <a:rPr lang="fr-FR" dirty="0" err="1"/>
                <a:t>superposed</a:t>
              </a:r>
              <a:r>
                <a:rPr lang="fr-FR" dirty="0"/>
                <a:t> </a:t>
              </a:r>
              <a:r>
                <a:rPr lang="fr-FR" dirty="0" err="1" smtClean="0"/>
                <a:t>exponentials</a:t>
              </a:r>
              <a:r>
                <a:rPr lang="fr-FR" dirty="0" smtClean="0"/>
                <a:t>.  </a:t>
              </a:r>
              <a:endParaRPr lang="fr-FR" dirty="0"/>
            </a:p>
            <a:p>
              <a:r>
                <a:rPr lang="fr-FR" sz="1000" dirty="0"/>
                <a:t>O</a:t>
              </a:r>
              <a:r>
                <a:rPr lang="fr-FR" sz="1000" dirty="0" smtClean="0"/>
                <a:t>. </a:t>
              </a:r>
              <a:r>
                <a:rPr lang="fr-FR" sz="1000" dirty="0"/>
                <a:t>Hahn and L. Meitner, </a:t>
              </a:r>
              <a:r>
                <a:rPr lang="fr-FR" sz="1000" i="1" dirty="0" smtClean="0"/>
                <a:t>Phys</a:t>
              </a:r>
              <a:r>
                <a:rPr lang="fr-FR" sz="1000" i="1" dirty="0"/>
                <a:t>. </a:t>
              </a:r>
              <a:r>
                <a:rPr lang="fr-FR" sz="1000" i="1" dirty="0" err="1"/>
                <a:t>Zeit</a:t>
              </a:r>
              <a:r>
                <a:rPr lang="fr-FR" sz="1000" i="1" dirty="0"/>
                <a:t>. 10 </a:t>
              </a:r>
              <a:r>
                <a:rPr lang="fr-FR" sz="1000" dirty="0"/>
                <a:t>(1909), 741-745, p. </a:t>
              </a:r>
              <a:r>
                <a:rPr lang="fr-FR" sz="1000" dirty="0" smtClean="0"/>
                <a:t>745</a:t>
              </a:r>
              <a:r>
                <a:rPr lang="fr-FR" dirty="0" smtClean="0"/>
                <a:t> </a:t>
              </a:r>
              <a:endParaRPr lang="fr-FR" dirty="0"/>
            </a:p>
          </p:txBody>
        </p:sp>
        <p:pic>
          <p:nvPicPr>
            <p:cNvPr id="15" name="Image 14" descr="Meinter_192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55" y="2165648"/>
              <a:ext cx="1911741" cy="3107160"/>
            </a:xfrm>
            <a:prstGeom prst="rect">
              <a:avLst/>
            </a:prstGeom>
          </p:spPr>
        </p:pic>
        <p:sp>
          <p:nvSpPr>
            <p:cNvPr id="17" name="Text Box 86"/>
            <p:cNvSpPr txBox="1">
              <a:spLocks noChangeArrowheads="1"/>
            </p:cNvSpPr>
            <p:nvPr/>
          </p:nvSpPr>
          <p:spPr bwMode="auto">
            <a:xfrm>
              <a:off x="8338715" y="5261992"/>
              <a:ext cx="246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noProof="1" smtClean="0">
                  <a:solidFill>
                    <a:srgbClr val="2D27FF"/>
                  </a:solidFill>
                  <a:latin typeface="Comic Sans MS" charset="0"/>
                </a:rPr>
                <a:t>Lise Meitner</a:t>
              </a:r>
              <a:endParaRPr sz="1800" noProof="1">
                <a:solidFill>
                  <a:srgbClr val="2D27FF"/>
                </a:solidFill>
                <a:latin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98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Meitner-Wilson </a:t>
            </a:r>
            <a:r>
              <a:rPr lang="fr-FR" dirty="0" err="1" smtClean="0"/>
              <a:t>controversy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" name="Image 9" descr="WilsonAp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2673" r="8026"/>
          <a:stretch/>
        </p:blipFill>
        <p:spPr>
          <a:xfrm>
            <a:off x="129803" y="941512"/>
            <a:ext cx="3835401" cy="379469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05867" y="5189984"/>
            <a:ext cx="2950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W. Wilson, </a:t>
            </a:r>
            <a:r>
              <a:rPr lang="fr-FR" sz="1000" i="1" dirty="0" smtClean="0"/>
              <a:t>Proc</a:t>
            </a:r>
            <a:r>
              <a:rPr lang="fr-FR" sz="1000" i="1" dirty="0"/>
              <a:t>. Roy. Soc. A82 </a:t>
            </a:r>
            <a:r>
              <a:rPr lang="fr-FR" sz="1000" dirty="0"/>
              <a:t>(1909), 612-</a:t>
            </a:r>
            <a:r>
              <a:rPr lang="fr-FR" sz="1000" dirty="0" smtClean="0"/>
              <a:t>628 </a:t>
            </a:r>
            <a:endParaRPr lang="fr-FR" sz="1000" dirty="0"/>
          </a:p>
          <a:p>
            <a:endParaRPr lang="fr-FR" dirty="0"/>
          </a:p>
        </p:txBody>
      </p:sp>
      <p:grpSp>
        <p:nvGrpSpPr>
          <p:cNvPr id="6" name="Grouper 5"/>
          <p:cNvGrpSpPr/>
          <p:nvPr/>
        </p:nvGrpSpPr>
        <p:grpSpPr>
          <a:xfrm>
            <a:off x="4090243" y="941512"/>
            <a:ext cx="3456384" cy="4216534"/>
            <a:chOff x="4090243" y="941512"/>
            <a:chExt cx="3456384" cy="4216534"/>
          </a:xfrm>
        </p:grpSpPr>
        <p:pic>
          <p:nvPicPr>
            <p:cNvPr id="3" name="Image 2" descr="WIlson_absorp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243" y="941512"/>
              <a:ext cx="2957041" cy="345638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4306267" y="4757936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~</a:t>
              </a:r>
              <a:r>
                <a:rPr lang="fr-FR" dirty="0" err="1"/>
                <a:t>l</a:t>
              </a:r>
              <a:r>
                <a:rPr lang="fr-FR" dirty="0" err="1" smtClean="0"/>
                <a:t>inear</a:t>
              </a:r>
              <a:r>
                <a:rPr lang="fr-FR" dirty="0" smtClean="0"/>
                <a:t> absorption </a:t>
              </a:r>
              <a:r>
                <a:rPr lang="fr-FR" dirty="0" err="1" smtClean="0"/>
                <a:t>curve</a:t>
              </a:r>
              <a:endParaRPr lang="fr-FR" dirty="0" smtClean="0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7330603" y="1013520"/>
            <a:ext cx="3407271" cy="4779823"/>
            <a:chOff x="7330603" y="1013520"/>
            <a:chExt cx="3407271" cy="4779823"/>
          </a:xfrm>
        </p:grpSpPr>
        <p:pic>
          <p:nvPicPr>
            <p:cNvPr id="11" name="Image 10" descr="Wilson_re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03" y="1013520"/>
              <a:ext cx="3168352" cy="3312368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799758" y="4469904"/>
              <a:ext cx="29381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velocity</a:t>
              </a:r>
              <a:r>
                <a:rPr lang="fr-FR" dirty="0"/>
                <a:t> </a:t>
              </a:r>
              <a:r>
                <a:rPr lang="fr-FR" dirty="0" err="1"/>
                <a:t>loss</a:t>
              </a:r>
              <a:r>
                <a:rPr lang="fr-FR" dirty="0"/>
                <a:t> of beta rays as </a:t>
              </a:r>
              <a:r>
                <a:rPr lang="fr-FR" dirty="0" err="1"/>
                <a:t>they</a:t>
              </a:r>
              <a:r>
                <a:rPr lang="fr-FR" dirty="0"/>
                <a:t> </a:t>
              </a:r>
              <a:r>
                <a:rPr lang="fr-FR" dirty="0" err="1"/>
                <a:t>pass</a:t>
              </a:r>
              <a:r>
                <a:rPr lang="fr-FR" dirty="0"/>
                <a:t> </a:t>
              </a:r>
              <a:r>
                <a:rPr lang="fr-FR" dirty="0" err="1"/>
                <a:t>through</a:t>
              </a:r>
              <a:r>
                <a:rPr lang="fr-FR" dirty="0"/>
                <a:t> </a:t>
              </a:r>
              <a:r>
                <a:rPr lang="fr-FR" dirty="0" err="1"/>
                <a:t>matter</a:t>
              </a:r>
              <a:endParaRPr lang="fr-FR" dirty="0"/>
            </a:p>
            <a:p>
              <a:endParaRPr lang="fr-FR" dirty="0"/>
            </a:p>
          </p:txBody>
        </p:sp>
      </p:grpSp>
      <p:sp>
        <p:nvSpPr>
          <p:cNvPr id="14" name="Forme libre 13"/>
          <p:cNvSpPr/>
          <p:nvPr/>
        </p:nvSpPr>
        <p:spPr>
          <a:xfrm>
            <a:off x="7683500" y="1288143"/>
            <a:ext cx="2628900" cy="2623457"/>
          </a:xfrm>
          <a:custGeom>
            <a:avLst/>
            <a:gdLst>
              <a:gd name="connsiteX0" fmla="*/ 0 w 2628900"/>
              <a:gd name="connsiteY0" fmla="*/ 2623457 h 2623457"/>
              <a:gd name="connsiteX1" fmla="*/ 381000 w 2628900"/>
              <a:gd name="connsiteY1" fmla="*/ 1683657 h 2623457"/>
              <a:gd name="connsiteX2" fmla="*/ 800100 w 2628900"/>
              <a:gd name="connsiteY2" fmla="*/ 566057 h 2623457"/>
              <a:gd name="connsiteX3" fmla="*/ 1066800 w 2628900"/>
              <a:gd name="connsiteY3" fmla="*/ 70757 h 2623457"/>
              <a:gd name="connsiteX4" fmla="*/ 1181100 w 2628900"/>
              <a:gd name="connsiteY4" fmla="*/ 7257 h 2623457"/>
              <a:gd name="connsiteX5" fmla="*/ 1333500 w 2628900"/>
              <a:gd name="connsiteY5" fmla="*/ 108857 h 2623457"/>
              <a:gd name="connsiteX6" fmla="*/ 1651000 w 2628900"/>
              <a:gd name="connsiteY6" fmla="*/ 591457 h 2623457"/>
              <a:gd name="connsiteX7" fmla="*/ 2628900 w 2628900"/>
              <a:gd name="connsiteY7" fmla="*/ 2305957 h 262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8900" h="2623457">
                <a:moveTo>
                  <a:pt x="0" y="2623457"/>
                </a:moveTo>
                <a:cubicBezTo>
                  <a:pt x="123825" y="2325007"/>
                  <a:pt x="247650" y="2026557"/>
                  <a:pt x="381000" y="1683657"/>
                </a:cubicBezTo>
                <a:cubicBezTo>
                  <a:pt x="514350" y="1340757"/>
                  <a:pt x="685800" y="834874"/>
                  <a:pt x="800100" y="566057"/>
                </a:cubicBezTo>
                <a:cubicBezTo>
                  <a:pt x="914400" y="297240"/>
                  <a:pt x="1003300" y="163890"/>
                  <a:pt x="1066800" y="70757"/>
                </a:cubicBezTo>
                <a:cubicBezTo>
                  <a:pt x="1130300" y="-22376"/>
                  <a:pt x="1136650" y="907"/>
                  <a:pt x="1181100" y="7257"/>
                </a:cubicBezTo>
                <a:cubicBezTo>
                  <a:pt x="1225550" y="13607"/>
                  <a:pt x="1255183" y="11490"/>
                  <a:pt x="1333500" y="108857"/>
                </a:cubicBezTo>
                <a:cubicBezTo>
                  <a:pt x="1411817" y="206224"/>
                  <a:pt x="1435100" y="225274"/>
                  <a:pt x="1651000" y="591457"/>
                </a:cubicBezTo>
                <a:cubicBezTo>
                  <a:pt x="1866900" y="957640"/>
                  <a:pt x="2628900" y="2305957"/>
                  <a:pt x="2628900" y="2305957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r 22"/>
          <p:cNvGrpSpPr/>
          <p:nvPr/>
        </p:nvGrpSpPr>
        <p:grpSpPr>
          <a:xfrm>
            <a:off x="7708900" y="2363605"/>
            <a:ext cx="2603500" cy="1706745"/>
            <a:chOff x="7708900" y="2363605"/>
            <a:chExt cx="2603500" cy="1706745"/>
          </a:xfrm>
        </p:grpSpPr>
        <p:sp>
          <p:nvSpPr>
            <p:cNvPr id="16" name="Forme libre 15"/>
            <p:cNvSpPr/>
            <p:nvPr/>
          </p:nvSpPr>
          <p:spPr>
            <a:xfrm>
              <a:off x="7708900" y="2363605"/>
              <a:ext cx="2603500" cy="1706745"/>
            </a:xfrm>
            <a:custGeom>
              <a:avLst/>
              <a:gdLst>
                <a:gd name="connsiteX0" fmla="*/ 0 w 2603500"/>
                <a:gd name="connsiteY0" fmla="*/ 1706745 h 1706745"/>
                <a:gd name="connsiteX1" fmla="*/ 292100 w 2603500"/>
                <a:gd name="connsiteY1" fmla="*/ 1630545 h 1706745"/>
                <a:gd name="connsiteX2" fmla="*/ 476250 w 2603500"/>
                <a:gd name="connsiteY2" fmla="*/ 1535295 h 1706745"/>
                <a:gd name="connsiteX3" fmla="*/ 577850 w 2603500"/>
                <a:gd name="connsiteY3" fmla="*/ 1440045 h 1706745"/>
                <a:gd name="connsiteX4" fmla="*/ 711200 w 2603500"/>
                <a:gd name="connsiteY4" fmla="*/ 1274945 h 1706745"/>
                <a:gd name="connsiteX5" fmla="*/ 838200 w 2603500"/>
                <a:gd name="connsiteY5" fmla="*/ 1008245 h 1706745"/>
                <a:gd name="connsiteX6" fmla="*/ 996950 w 2603500"/>
                <a:gd name="connsiteY6" fmla="*/ 563745 h 1706745"/>
                <a:gd name="connsiteX7" fmla="*/ 1111250 w 2603500"/>
                <a:gd name="connsiteY7" fmla="*/ 246245 h 1706745"/>
                <a:gd name="connsiteX8" fmla="*/ 1149350 w 2603500"/>
                <a:gd name="connsiteY8" fmla="*/ 150995 h 1706745"/>
                <a:gd name="connsiteX9" fmla="*/ 1244600 w 2603500"/>
                <a:gd name="connsiteY9" fmla="*/ 74795 h 1706745"/>
                <a:gd name="connsiteX10" fmla="*/ 1409700 w 2603500"/>
                <a:gd name="connsiteY10" fmla="*/ 4945 h 1706745"/>
                <a:gd name="connsiteX11" fmla="*/ 1549400 w 2603500"/>
                <a:gd name="connsiteY11" fmla="*/ 17645 h 1706745"/>
                <a:gd name="connsiteX12" fmla="*/ 1676400 w 2603500"/>
                <a:gd name="connsiteY12" fmla="*/ 112895 h 1706745"/>
                <a:gd name="connsiteX13" fmla="*/ 1981200 w 2603500"/>
                <a:gd name="connsiteY13" fmla="*/ 436745 h 1706745"/>
                <a:gd name="connsiteX14" fmla="*/ 2603500 w 2603500"/>
                <a:gd name="connsiteY14" fmla="*/ 1293995 h 170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3500" h="1706745">
                  <a:moveTo>
                    <a:pt x="0" y="1706745"/>
                  </a:moveTo>
                  <a:cubicBezTo>
                    <a:pt x="106362" y="1682932"/>
                    <a:pt x="212725" y="1659120"/>
                    <a:pt x="292100" y="1630545"/>
                  </a:cubicBezTo>
                  <a:cubicBezTo>
                    <a:pt x="371475" y="1601970"/>
                    <a:pt x="428625" y="1567045"/>
                    <a:pt x="476250" y="1535295"/>
                  </a:cubicBezTo>
                  <a:cubicBezTo>
                    <a:pt x="523875" y="1503545"/>
                    <a:pt x="538692" y="1483437"/>
                    <a:pt x="577850" y="1440045"/>
                  </a:cubicBezTo>
                  <a:cubicBezTo>
                    <a:pt x="617008" y="1396653"/>
                    <a:pt x="667808" y="1346912"/>
                    <a:pt x="711200" y="1274945"/>
                  </a:cubicBezTo>
                  <a:cubicBezTo>
                    <a:pt x="754592" y="1202978"/>
                    <a:pt x="790575" y="1126778"/>
                    <a:pt x="838200" y="1008245"/>
                  </a:cubicBezTo>
                  <a:cubicBezTo>
                    <a:pt x="885825" y="889712"/>
                    <a:pt x="951442" y="690745"/>
                    <a:pt x="996950" y="563745"/>
                  </a:cubicBezTo>
                  <a:cubicBezTo>
                    <a:pt x="1042458" y="436745"/>
                    <a:pt x="1085850" y="315037"/>
                    <a:pt x="1111250" y="246245"/>
                  </a:cubicBezTo>
                  <a:cubicBezTo>
                    <a:pt x="1136650" y="177453"/>
                    <a:pt x="1127125" y="179570"/>
                    <a:pt x="1149350" y="150995"/>
                  </a:cubicBezTo>
                  <a:cubicBezTo>
                    <a:pt x="1171575" y="122420"/>
                    <a:pt x="1201208" y="99137"/>
                    <a:pt x="1244600" y="74795"/>
                  </a:cubicBezTo>
                  <a:cubicBezTo>
                    <a:pt x="1287992" y="50453"/>
                    <a:pt x="1358900" y="14470"/>
                    <a:pt x="1409700" y="4945"/>
                  </a:cubicBezTo>
                  <a:cubicBezTo>
                    <a:pt x="1460500" y="-4580"/>
                    <a:pt x="1504950" y="-347"/>
                    <a:pt x="1549400" y="17645"/>
                  </a:cubicBezTo>
                  <a:cubicBezTo>
                    <a:pt x="1593850" y="35637"/>
                    <a:pt x="1604433" y="43045"/>
                    <a:pt x="1676400" y="112895"/>
                  </a:cubicBezTo>
                  <a:cubicBezTo>
                    <a:pt x="1748367" y="182745"/>
                    <a:pt x="1826683" y="239895"/>
                    <a:pt x="1981200" y="436745"/>
                  </a:cubicBezTo>
                  <a:cubicBezTo>
                    <a:pt x="2135717" y="633595"/>
                    <a:pt x="2603500" y="1293995"/>
                    <a:pt x="2603500" y="129399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8026400" y="3162484"/>
              <a:ext cx="2286000" cy="895166"/>
            </a:xfrm>
            <a:custGeom>
              <a:avLst/>
              <a:gdLst>
                <a:gd name="connsiteX0" fmla="*/ 0 w 2286000"/>
                <a:gd name="connsiteY0" fmla="*/ 895166 h 895166"/>
                <a:gd name="connsiteX1" fmla="*/ 431800 w 2286000"/>
                <a:gd name="connsiteY1" fmla="*/ 850716 h 895166"/>
                <a:gd name="connsiteX2" fmla="*/ 685800 w 2286000"/>
                <a:gd name="connsiteY2" fmla="*/ 774516 h 895166"/>
                <a:gd name="connsiteX3" fmla="*/ 927100 w 2286000"/>
                <a:gd name="connsiteY3" fmla="*/ 628466 h 895166"/>
                <a:gd name="connsiteX4" fmla="*/ 1092200 w 2286000"/>
                <a:gd name="connsiteY4" fmla="*/ 437966 h 895166"/>
                <a:gd name="connsiteX5" fmla="*/ 1263650 w 2286000"/>
                <a:gd name="connsiteY5" fmla="*/ 209366 h 895166"/>
                <a:gd name="connsiteX6" fmla="*/ 1377950 w 2286000"/>
                <a:gd name="connsiteY6" fmla="*/ 69666 h 895166"/>
                <a:gd name="connsiteX7" fmla="*/ 1485900 w 2286000"/>
                <a:gd name="connsiteY7" fmla="*/ 6166 h 895166"/>
                <a:gd name="connsiteX8" fmla="*/ 1593850 w 2286000"/>
                <a:gd name="connsiteY8" fmla="*/ 12516 h 895166"/>
                <a:gd name="connsiteX9" fmla="*/ 1714500 w 2286000"/>
                <a:gd name="connsiteY9" fmla="*/ 95066 h 895166"/>
                <a:gd name="connsiteX10" fmla="*/ 2044700 w 2286000"/>
                <a:gd name="connsiteY10" fmla="*/ 418916 h 895166"/>
                <a:gd name="connsiteX11" fmla="*/ 2286000 w 2286000"/>
                <a:gd name="connsiteY11" fmla="*/ 603066 h 89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895166">
                  <a:moveTo>
                    <a:pt x="0" y="895166"/>
                  </a:moveTo>
                  <a:cubicBezTo>
                    <a:pt x="158750" y="882995"/>
                    <a:pt x="317500" y="870824"/>
                    <a:pt x="431800" y="850716"/>
                  </a:cubicBezTo>
                  <a:cubicBezTo>
                    <a:pt x="546100" y="830608"/>
                    <a:pt x="603250" y="811558"/>
                    <a:pt x="685800" y="774516"/>
                  </a:cubicBezTo>
                  <a:cubicBezTo>
                    <a:pt x="768350" y="737474"/>
                    <a:pt x="859367" y="684558"/>
                    <a:pt x="927100" y="628466"/>
                  </a:cubicBezTo>
                  <a:cubicBezTo>
                    <a:pt x="994833" y="572374"/>
                    <a:pt x="1036108" y="507816"/>
                    <a:pt x="1092200" y="437966"/>
                  </a:cubicBezTo>
                  <a:cubicBezTo>
                    <a:pt x="1148292" y="368116"/>
                    <a:pt x="1216025" y="270749"/>
                    <a:pt x="1263650" y="209366"/>
                  </a:cubicBezTo>
                  <a:cubicBezTo>
                    <a:pt x="1311275" y="147983"/>
                    <a:pt x="1340908" y="103533"/>
                    <a:pt x="1377950" y="69666"/>
                  </a:cubicBezTo>
                  <a:cubicBezTo>
                    <a:pt x="1414992" y="35799"/>
                    <a:pt x="1449917" y="15691"/>
                    <a:pt x="1485900" y="6166"/>
                  </a:cubicBezTo>
                  <a:cubicBezTo>
                    <a:pt x="1521883" y="-3359"/>
                    <a:pt x="1555750" y="-2301"/>
                    <a:pt x="1593850" y="12516"/>
                  </a:cubicBezTo>
                  <a:cubicBezTo>
                    <a:pt x="1631950" y="27333"/>
                    <a:pt x="1639358" y="27333"/>
                    <a:pt x="1714500" y="95066"/>
                  </a:cubicBezTo>
                  <a:cubicBezTo>
                    <a:pt x="1789642" y="162799"/>
                    <a:pt x="1949450" y="334249"/>
                    <a:pt x="2044700" y="418916"/>
                  </a:cubicBezTo>
                  <a:cubicBezTo>
                    <a:pt x="2139950" y="503583"/>
                    <a:pt x="2286000" y="603066"/>
                    <a:pt x="2286000" y="60306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7702550" y="2381238"/>
            <a:ext cx="2609850" cy="1612912"/>
            <a:chOff x="7702550" y="2381238"/>
            <a:chExt cx="2609850" cy="1612912"/>
          </a:xfrm>
        </p:grpSpPr>
        <p:sp>
          <p:nvSpPr>
            <p:cNvPr id="18" name="Forme libre 17"/>
            <p:cNvSpPr/>
            <p:nvPr/>
          </p:nvSpPr>
          <p:spPr>
            <a:xfrm>
              <a:off x="7702550" y="2381238"/>
              <a:ext cx="2546350" cy="1555762"/>
            </a:xfrm>
            <a:custGeom>
              <a:avLst/>
              <a:gdLst>
                <a:gd name="connsiteX0" fmla="*/ 0 w 2546350"/>
                <a:gd name="connsiteY0" fmla="*/ 1555762 h 1555762"/>
                <a:gd name="connsiteX1" fmla="*/ 330200 w 2546350"/>
                <a:gd name="connsiteY1" fmla="*/ 1047762 h 1555762"/>
                <a:gd name="connsiteX2" fmla="*/ 660400 w 2546350"/>
                <a:gd name="connsiteY2" fmla="*/ 539762 h 1555762"/>
                <a:gd name="connsiteX3" fmla="*/ 933450 w 2546350"/>
                <a:gd name="connsiteY3" fmla="*/ 177812 h 1555762"/>
                <a:gd name="connsiteX4" fmla="*/ 1130300 w 2546350"/>
                <a:gd name="connsiteY4" fmla="*/ 19062 h 1555762"/>
                <a:gd name="connsiteX5" fmla="*/ 1187450 w 2546350"/>
                <a:gd name="connsiteY5" fmla="*/ 6362 h 1555762"/>
                <a:gd name="connsiteX6" fmla="*/ 1308100 w 2546350"/>
                <a:gd name="connsiteY6" fmla="*/ 50812 h 1555762"/>
                <a:gd name="connsiteX7" fmla="*/ 1543050 w 2546350"/>
                <a:gd name="connsiteY7" fmla="*/ 234962 h 1555762"/>
                <a:gd name="connsiteX8" fmla="*/ 1885950 w 2546350"/>
                <a:gd name="connsiteY8" fmla="*/ 571512 h 1555762"/>
                <a:gd name="connsiteX9" fmla="*/ 2546350 w 2546350"/>
                <a:gd name="connsiteY9" fmla="*/ 1320812 h 155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350" h="1555762">
                  <a:moveTo>
                    <a:pt x="0" y="1555762"/>
                  </a:moveTo>
                  <a:lnTo>
                    <a:pt x="330200" y="1047762"/>
                  </a:lnTo>
                  <a:cubicBezTo>
                    <a:pt x="440267" y="878429"/>
                    <a:pt x="559858" y="684754"/>
                    <a:pt x="660400" y="539762"/>
                  </a:cubicBezTo>
                  <a:cubicBezTo>
                    <a:pt x="760942" y="394770"/>
                    <a:pt x="855133" y="264595"/>
                    <a:pt x="933450" y="177812"/>
                  </a:cubicBezTo>
                  <a:cubicBezTo>
                    <a:pt x="1011767" y="91029"/>
                    <a:pt x="1087967" y="47637"/>
                    <a:pt x="1130300" y="19062"/>
                  </a:cubicBezTo>
                  <a:cubicBezTo>
                    <a:pt x="1172633" y="-9513"/>
                    <a:pt x="1157817" y="1070"/>
                    <a:pt x="1187450" y="6362"/>
                  </a:cubicBezTo>
                  <a:cubicBezTo>
                    <a:pt x="1217083" y="11654"/>
                    <a:pt x="1248833" y="12712"/>
                    <a:pt x="1308100" y="50812"/>
                  </a:cubicBezTo>
                  <a:cubicBezTo>
                    <a:pt x="1367367" y="88912"/>
                    <a:pt x="1446742" y="148179"/>
                    <a:pt x="1543050" y="234962"/>
                  </a:cubicBezTo>
                  <a:cubicBezTo>
                    <a:pt x="1639358" y="321745"/>
                    <a:pt x="1718733" y="390537"/>
                    <a:pt x="1885950" y="571512"/>
                  </a:cubicBezTo>
                  <a:cubicBezTo>
                    <a:pt x="2053167" y="752487"/>
                    <a:pt x="2546350" y="1320812"/>
                    <a:pt x="2546350" y="1320812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7708900" y="3157100"/>
              <a:ext cx="2603500" cy="837050"/>
            </a:xfrm>
            <a:custGeom>
              <a:avLst/>
              <a:gdLst>
                <a:gd name="connsiteX0" fmla="*/ 0 w 2603500"/>
                <a:gd name="connsiteY0" fmla="*/ 837050 h 837050"/>
                <a:gd name="connsiteX1" fmla="*/ 311150 w 2603500"/>
                <a:gd name="connsiteY1" fmla="*/ 627500 h 837050"/>
                <a:gd name="connsiteX2" fmla="*/ 603250 w 2603500"/>
                <a:gd name="connsiteY2" fmla="*/ 360800 h 837050"/>
                <a:gd name="connsiteX3" fmla="*/ 876300 w 2603500"/>
                <a:gd name="connsiteY3" fmla="*/ 119500 h 837050"/>
                <a:gd name="connsiteX4" fmla="*/ 1085850 w 2603500"/>
                <a:gd name="connsiteY4" fmla="*/ 11550 h 837050"/>
                <a:gd name="connsiteX5" fmla="*/ 1219200 w 2603500"/>
                <a:gd name="connsiteY5" fmla="*/ 5200 h 837050"/>
                <a:gd name="connsiteX6" fmla="*/ 1397000 w 2603500"/>
                <a:gd name="connsiteY6" fmla="*/ 30600 h 837050"/>
                <a:gd name="connsiteX7" fmla="*/ 1581150 w 2603500"/>
                <a:gd name="connsiteY7" fmla="*/ 170300 h 837050"/>
                <a:gd name="connsiteX8" fmla="*/ 1841500 w 2603500"/>
                <a:gd name="connsiteY8" fmla="*/ 360800 h 837050"/>
                <a:gd name="connsiteX9" fmla="*/ 2095500 w 2603500"/>
                <a:gd name="connsiteY9" fmla="*/ 564000 h 837050"/>
                <a:gd name="connsiteX10" fmla="*/ 2324100 w 2603500"/>
                <a:gd name="connsiteY10" fmla="*/ 703700 h 837050"/>
                <a:gd name="connsiteX11" fmla="*/ 2603500 w 2603500"/>
                <a:gd name="connsiteY11" fmla="*/ 818000 h 83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3500" h="837050">
                  <a:moveTo>
                    <a:pt x="0" y="837050"/>
                  </a:moveTo>
                  <a:cubicBezTo>
                    <a:pt x="105304" y="771962"/>
                    <a:pt x="210608" y="706875"/>
                    <a:pt x="311150" y="627500"/>
                  </a:cubicBezTo>
                  <a:cubicBezTo>
                    <a:pt x="411692" y="548125"/>
                    <a:pt x="509058" y="445467"/>
                    <a:pt x="603250" y="360800"/>
                  </a:cubicBezTo>
                  <a:cubicBezTo>
                    <a:pt x="697442" y="276133"/>
                    <a:pt x="795867" y="177708"/>
                    <a:pt x="876300" y="119500"/>
                  </a:cubicBezTo>
                  <a:cubicBezTo>
                    <a:pt x="956733" y="61292"/>
                    <a:pt x="1028700" y="30600"/>
                    <a:pt x="1085850" y="11550"/>
                  </a:cubicBezTo>
                  <a:cubicBezTo>
                    <a:pt x="1143000" y="-7500"/>
                    <a:pt x="1167342" y="2025"/>
                    <a:pt x="1219200" y="5200"/>
                  </a:cubicBezTo>
                  <a:cubicBezTo>
                    <a:pt x="1271058" y="8375"/>
                    <a:pt x="1336675" y="3083"/>
                    <a:pt x="1397000" y="30600"/>
                  </a:cubicBezTo>
                  <a:cubicBezTo>
                    <a:pt x="1457325" y="58117"/>
                    <a:pt x="1507067" y="115267"/>
                    <a:pt x="1581150" y="170300"/>
                  </a:cubicBezTo>
                  <a:cubicBezTo>
                    <a:pt x="1655233" y="225333"/>
                    <a:pt x="1755775" y="295183"/>
                    <a:pt x="1841500" y="360800"/>
                  </a:cubicBezTo>
                  <a:cubicBezTo>
                    <a:pt x="1927225" y="426417"/>
                    <a:pt x="2015067" y="506850"/>
                    <a:pt x="2095500" y="564000"/>
                  </a:cubicBezTo>
                  <a:cubicBezTo>
                    <a:pt x="2175933" y="621150"/>
                    <a:pt x="2239433" y="661367"/>
                    <a:pt x="2324100" y="703700"/>
                  </a:cubicBezTo>
                  <a:cubicBezTo>
                    <a:pt x="2408767" y="746033"/>
                    <a:pt x="2603500" y="818000"/>
                    <a:pt x="2603500" y="818000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434059" y="2408400"/>
            <a:ext cx="1440160" cy="9000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434059" y="2401200"/>
            <a:ext cx="1440160" cy="9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 rot="16200000">
            <a:off x="972000" y="4001852"/>
            <a:ext cx="864096" cy="72008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3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1" grpId="1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056783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Consensus…</a:t>
            </a:r>
            <a:endParaRPr lang="fr-FR" dirty="0"/>
          </a:p>
        </p:txBody>
      </p:sp>
      <p:pic>
        <p:nvPicPr>
          <p:cNvPr id="10" name="Espace réservé du contenu 9" descr="Baeyer_Hahn_Meitner_exp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6" r="59"/>
          <a:stretch/>
        </p:blipFill>
        <p:spPr>
          <a:xfrm>
            <a:off x="129803" y="725488"/>
            <a:ext cx="3251200" cy="4679950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3298155" y="653480"/>
            <a:ext cx="7344816" cy="4896544"/>
            <a:chOff x="3298155" y="653480"/>
            <a:chExt cx="7344816" cy="4896544"/>
          </a:xfrm>
        </p:grpSpPr>
        <p:sp>
          <p:nvSpPr>
            <p:cNvPr id="11" name="ZoneTexte 10"/>
            <p:cNvSpPr txBox="1"/>
            <p:nvPr/>
          </p:nvSpPr>
          <p:spPr>
            <a:xfrm>
              <a:off x="5818435" y="2021632"/>
              <a:ext cx="481032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endParaRPr lang="fr-FR" sz="1100" dirty="0"/>
            </a:p>
            <a:p>
              <a:pPr>
                <a:spcAft>
                  <a:spcPts val="0"/>
                </a:spcAft>
              </a:pPr>
              <a:r>
                <a:rPr lang="fr-FR" sz="1100" dirty="0" smtClean="0"/>
                <a:t>O. </a:t>
              </a:r>
              <a:r>
                <a:rPr lang="fr-FR" sz="1100" dirty="0"/>
                <a:t>v. Baeyer, O. Hahn and L. Meitner, "</a:t>
              </a:r>
              <a:r>
                <a:rPr lang="fr-FR" sz="1100" dirty="0" err="1"/>
                <a:t>Magnetische</a:t>
              </a:r>
              <a:r>
                <a:rPr lang="fr-FR" sz="1100" dirty="0"/>
                <a:t> </a:t>
              </a:r>
              <a:r>
                <a:rPr lang="fr-FR" sz="1100" dirty="0" err="1"/>
                <a:t>Spektren</a:t>
              </a:r>
              <a:r>
                <a:rPr lang="fr-FR" sz="1100" dirty="0"/>
                <a:t> der Beta-</a:t>
              </a:r>
              <a:r>
                <a:rPr lang="fr-FR" sz="1100" dirty="0" err="1"/>
                <a:t>Strahlen</a:t>
              </a:r>
              <a:r>
                <a:rPr lang="fr-FR" sz="1100" dirty="0"/>
                <a:t> des </a:t>
              </a:r>
              <a:r>
                <a:rPr lang="fr-FR" sz="1100" dirty="0" smtClean="0"/>
                <a:t>Radiums</a:t>
              </a:r>
              <a:r>
                <a:rPr lang="fr-FR" sz="1100" dirty="0"/>
                <a:t>," </a:t>
              </a:r>
              <a:r>
                <a:rPr lang="fr-FR" sz="1100" i="1" dirty="0"/>
                <a:t>Phys. </a:t>
              </a:r>
              <a:r>
                <a:rPr lang="fr-FR" sz="1100" i="1" dirty="0" err="1"/>
                <a:t>Zeit</a:t>
              </a:r>
              <a:r>
                <a:rPr lang="fr-FR" sz="1100" i="1" dirty="0"/>
                <a:t>. </a:t>
              </a:r>
              <a:r>
                <a:rPr lang="fr-FR" sz="1100" dirty="0"/>
                <a:t>12 (1911</a:t>
              </a:r>
              <a:r>
                <a:rPr lang="fr-FR" sz="1100" dirty="0" smtClean="0"/>
                <a:t>)</a:t>
              </a:r>
              <a:r>
                <a:rPr lang="fr-FR" sz="1100" dirty="0"/>
                <a:t> </a:t>
              </a:r>
              <a:r>
                <a:rPr lang="fr-FR" sz="1100" dirty="0" smtClean="0"/>
                <a:t>1099</a:t>
              </a:r>
              <a:r>
                <a:rPr lang="fr-FR" sz="1100" dirty="0"/>
                <a:t>-</a:t>
              </a:r>
              <a:r>
                <a:rPr lang="fr-FR" sz="1100" dirty="0" smtClean="0"/>
                <a:t>1101 </a:t>
              </a:r>
              <a:endParaRPr lang="fr-FR" sz="1100" dirty="0"/>
            </a:p>
          </p:txBody>
        </p:sp>
        <p:grpSp>
          <p:nvGrpSpPr>
            <p:cNvPr id="4" name="Grouper 3"/>
            <p:cNvGrpSpPr/>
            <p:nvPr/>
          </p:nvGrpSpPr>
          <p:grpSpPr>
            <a:xfrm>
              <a:off x="3298155" y="653480"/>
              <a:ext cx="7344816" cy="4896544"/>
              <a:chOff x="3298155" y="653480"/>
              <a:chExt cx="7344816" cy="4896544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5386387" y="1085528"/>
                <a:ext cx="52565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 charset="0"/>
                  <a:buChar char=""/>
                </a:pPr>
                <a:r>
                  <a:rPr lang="fr-FR" dirty="0" err="1" smtClean="0"/>
                  <a:t>Complex</a:t>
                </a:r>
                <a:r>
                  <a:rPr lang="fr-FR" dirty="0" smtClean="0"/>
                  <a:t> beta-line </a:t>
                </a:r>
                <a:r>
                  <a:rPr lang="fr-FR" dirty="0" err="1" smtClean="0"/>
                  <a:t>spectrum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soft and </a:t>
                </a:r>
                <a:r>
                  <a:rPr lang="fr-FR" dirty="0" err="1" smtClean="0"/>
                  <a:t>swift</a:t>
                </a:r>
                <a:r>
                  <a:rPr lang="fr-FR" dirty="0" smtClean="0"/>
                  <a:t> rays (</a:t>
                </a:r>
                <a:r>
                  <a:rPr lang="fr-FR" dirty="0" err="1" smtClean="0"/>
                  <a:t>except</a:t>
                </a:r>
                <a:r>
                  <a:rPr lang="fr-FR" dirty="0" smtClean="0"/>
                  <a:t> for </a:t>
                </a:r>
                <a:r>
                  <a:rPr lang="fr-FR" dirty="0" err="1" smtClean="0"/>
                  <a:t>RadE</a:t>
                </a:r>
                <a:r>
                  <a:rPr lang="fr-FR" dirty="0" smtClean="0"/>
                  <a:t> [= </a:t>
                </a:r>
                <a:r>
                  <a:rPr lang="fr-FR" baseline="30000" dirty="0" smtClean="0"/>
                  <a:t>210</a:t>
                </a:r>
                <a:r>
                  <a:rPr lang="fr-FR" dirty="0" smtClean="0"/>
                  <a:t>Bi] ?)</a:t>
                </a:r>
                <a:endParaRPr lang="fr-FR" dirty="0"/>
              </a:p>
            </p:txBody>
          </p:sp>
          <p:pic>
            <p:nvPicPr>
              <p:cNvPr id="3" name="Image 2" descr="Berlin_betalines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8155" y="653480"/>
                <a:ext cx="2280710" cy="4896544"/>
              </a:xfrm>
              <a:prstGeom prst="rect">
                <a:avLst/>
              </a:prstGeom>
            </p:spPr>
          </p:pic>
        </p:grpSp>
      </p:grpSp>
      <p:sp>
        <p:nvSpPr>
          <p:cNvPr id="5" name="ZoneTexte 4"/>
          <p:cNvSpPr txBox="1"/>
          <p:nvPr/>
        </p:nvSpPr>
        <p:spPr>
          <a:xfrm>
            <a:off x="57795" y="5406008"/>
            <a:ext cx="748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O. v. Baeyer and O. Hahn, "</a:t>
            </a:r>
            <a:r>
              <a:rPr lang="fr-FR" sz="1200" dirty="0" err="1"/>
              <a:t>Magnetische</a:t>
            </a:r>
            <a:r>
              <a:rPr lang="fr-FR" sz="1200" dirty="0"/>
              <a:t> </a:t>
            </a:r>
            <a:r>
              <a:rPr lang="fr-FR" sz="1200" dirty="0" err="1"/>
              <a:t>Linienspektren</a:t>
            </a:r>
            <a:r>
              <a:rPr lang="fr-FR" sz="1200" dirty="0"/>
              <a:t> </a:t>
            </a:r>
            <a:r>
              <a:rPr lang="fr-FR" sz="1200" dirty="0" err="1"/>
              <a:t>von</a:t>
            </a:r>
            <a:r>
              <a:rPr lang="fr-FR" sz="1200" dirty="0"/>
              <a:t> Beta-</a:t>
            </a:r>
            <a:r>
              <a:rPr lang="fr-FR" sz="1200" dirty="0" err="1"/>
              <a:t>Strahlen</a:t>
            </a:r>
            <a:r>
              <a:rPr lang="fr-FR" sz="1200" dirty="0"/>
              <a:t>," </a:t>
            </a:r>
            <a:r>
              <a:rPr lang="fr-FR" sz="1200" i="1" dirty="0"/>
              <a:t>Phys. </a:t>
            </a:r>
            <a:r>
              <a:rPr lang="fr-FR" sz="1200" i="1" dirty="0" err="1"/>
              <a:t>Zeit</a:t>
            </a:r>
            <a:r>
              <a:rPr lang="fr-FR" sz="1200" i="1" dirty="0"/>
              <a:t>. </a:t>
            </a:r>
            <a:r>
              <a:rPr lang="fr-FR" sz="1200" dirty="0"/>
              <a:t>11 (1910), 488-493 </a:t>
            </a:r>
          </a:p>
          <a:p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7035800" y="36449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82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848871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More </a:t>
            </a:r>
            <a:r>
              <a:rPr lang="fr-FR" dirty="0" err="1" smtClean="0"/>
              <a:t>lines</a:t>
            </a:r>
            <a:r>
              <a:rPr lang="fr-FR" dirty="0" smtClean="0"/>
              <a:t> </a:t>
            </a:r>
            <a:r>
              <a:rPr lang="fr-FR" dirty="0" err="1" smtClean="0"/>
              <a:t>resolved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new </a:t>
            </a:r>
            <a:r>
              <a:rPr lang="fr-FR" dirty="0" err="1" smtClean="0"/>
              <a:t>experimental</a:t>
            </a:r>
            <a:r>
              <a:rPr lang="fr-FR" dirty="0" smtClean="0"/>
              <a:t> technique</a:t>
            </a:r>
            <a:endParaRPr lang="fr-FR" dirty="0"/>
          </a:p>
        </p:txBody>
      </p:sp>
      <p:pic>
        <p:nvPicPr>
          <p:cNvPr id="10" name="Espace réservé du contenu 9" descr="Danysz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2191"/>
          <a:stretch/>
        </p:blipFill>
        <p:spPr>
          <a:xfrm>
            <a:off x="161255" y="881698"/>
            <a:ext cx="3136900" cy="3024336"/>
          </a:xfrm>
        </p:spPr>
      </p:pic>
      <p:pic>
        <p:nvPicPr>
          <p:cNvPr id="11" name="Espace réservé du contenu 10" descr="Rutherford_Robinson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206"/>
          <a:stretch>
            <a:fillRect/>
          </a:stretch>
        </p:blipFill>
        <p:spPr>
          <a:xfrm>
            <a:off x="2979966" y="1271176"/>
            <a:ext cx="3486542" cy="2478648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77875" y="3906034"/>
            <a:ext cx="1581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J. </a:t>
            </a:r>
            <a:r>
              <a:rPr lang="fr-FR" dirty="0" err="1" smtClean="0"/>
              <a:t>Danysz</a:t>
            </a:r>
            <a:r>
              <a:rPr lang="fr-FR" dirty="0" smtClean="0"/>
              <a:t>, </a:t>
            </a:r>
          </a:p>
          <a:p>
            <a:pPr algn="ctr"/>
            <a:r>
              <a:rPr lang="fr-FR" dirty="0" smtClean="0"/>
              <a:t>1913 (Paris)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938115" y="389384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E. Rutherford, H. Robinson, 1913 (Manchester) </a:t>
            </a:r>
            <a:endParaRPr lang="fr-FR" dirty="0"/>
          </a:p>
        </p:txBody>
      </p:sp>
      <p:pic>
        <p:nvPicPr>
          <p:cNvPr id="4" name="Image 3" descr="Lines_Radiu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71" y="987753"/>
            <a:ext cx="4516804" cy="36261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50483" y="475793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E. </a:t>
            </a:r>
            <a:r>
              <a:rPr lang="fr-FR" sz="1200" dirty="0"/>
              <a:t>Rutherford and H. Robinson, "The </a:t>
            </a:r>
            <a:r>
              <a:rPr lang="fr-FR" sz="1200" dirty="0" err="1"/>
              <a:t>Analysis</a:t>
            </a:r>
            <a:r>
              <a:rPr lang="fr-FR" sz="1200" dirty="0"/>
              <a:t> of the </a:t>
            </a:r>
            <a:r>
              <a:rPr lang="fr-FR" sz="1200" i="1" dirty="0" smtClean="0"/>
              <a:t>beta </a:t>
            </a:r>
            <a:r>
              <a:rPr lang="fr-FR" sz="1200" dirty="0"/>
              <a:t>Rays </a:t>
            </a:r>
            <a:r>
              <a:rPr lang="fr-FR" sz="1200" dirty="0" err="1"/>
              <a:t>from</a:t>
            </a:r>
            <a:r>
              <a:rPr lang="fr-FR" sz="1200" dirty="0"/>
              <a:t> Radium B and Radium </a:t>
            </a:r>
            <a:r>
              <a:rPr lang="fr-FR" sz="1200" i="1" dirty="0"/>
              <a:t>C," Phil. </a:t>
            </a:r>
            <a:r>
              <a:rPr lang="fr-FR" sz="1200" i="1" dirty="0" err="1"/>
              <a:t>Mag</a:t>
            </a:r>
            <a:r>
              <a:rPr lang="fr-FR" sz="1200" i="1" dirty="0"/>
              <a:t>. </a:t>
            </a:r>
            <a:r>
              <a:rPr lang="fr-FR" sz="1200" dirty="0"/>
              <a:t>26 (1913), 717-729. </a:t>
            </a:r>
          </a:p>
          <a:p>
            <a:endParaRPr lang="fr-FR" sz="1200" dirty="0"/>
          </a:p>
        </p:txBody>
      </p:sp>
      <p:sp>
        <p:nvSpPr>
          <p:cNvPr id="15" name="Rectangle 14"/>
          <p:cNvSpPr/>
          <p:nvPr/>
        </p:nvSpPr>
        <p:spPr>
          <a:xfrm>
            <a:off x="6610523" y="2417672"/>
            <a:ext cx="3744416" cy="108016"/>
          </a:xfrm>
          <a:prstGeom prst="rect">
            <a:avLst/>
          </a:prstGeom>
          <a:solidFill>
            <a:srgbClr val="FF6600">
              <a:alpha val="21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610523" y="2777712"/>
            <a:ext cx="3744416" cy="108016"/>
          </a:xfrm>
          <a:prstGeom prst="rect">
            <a:avLst/>
          </a:prstGeom>
          <a:solidFill>
            <a:srgbClr val="FF6600">
              <a:alpha val="21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610523" y="3173760"/>
            <a:ext cx="3744416" cy="108016"/>
          </a:xfrm>
          <a:prstGeom prst="rect">
            <a:avLst/>
          </a:prstGeom>
          <a:solidFill>
            <a:srgbClr val="FF6600">
              <a:alpha val="21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610523" y="3425784"/>
            <a:ext cx="3744416" cy="108016"/>
          </a:xfrm>
          <a:prstGeom prst="rect">
            <a:avLst/>
          </a:prstGeom>
          <a:solidFill>
            <a:srgbClr val="FF6600">
              <a:alpha val="21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610523" y="4217872"/>
            <a:ext cx="3744416" cy="108016"/>
          </a:xfrm>
          <a:prstGeom prst="rect">
            <a:avLst/>
          </a:prstGeom>
          <a:solidFill>
            <a:srgbClr val="FF6600">
              <a:alpha val="21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706867" y="1013520"/>
            <a:ext cx="1075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[=</a:t>
            </a:r>
            <a:r>
              <a:rPr lang="fr-FR" baseline="30000" dirty="0" smtClean="0"/>
              <a:t>214</a:t>
            </a:r>
            <a:r>
              <a:rPr lang="fr-FR" dirty="0" smtClean="0"/>
              <a:t>Pb]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6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Origin</a:t>
            </a:r>
            <a:r>
              <a:rPr lang="fr-FR" dirty="0" smtClean="0"/>
              <a:t> of the beta rays ?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61851" y="1157536"/>
            <a:ext cx="9361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« There </a:t>
            </a:r>
            <a:r>
              <a:rPr lang="fr-FR" dirty="0" err="1"/>
              <a:t>appears</a:t>
            </a:r>
            <a:r>
              <a:rPr lang="fr-FR" dirty="0"/>
              <a:t> to me no </a:t>
            </a:r>
            <a:r>
              <a:rPr lang="fr-FR" dirty="0" err="1"/>
              <a:t>doubt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smtClean="0"/>
              <a:t>alpha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arise </a:t>
            </a:r>
            <a:r>
              <a:rPr lang="fr-FR" dirty="0" err="1"/>
              <a:t>from</a:t>
            </a:r>
            <a:r>
              <a:rPr lang="fr-FR" dirty="0"/>
              <a:t> the nucleus, and I </a:t>
            </a:r>
            <a:r>
              <a:rPr lang="fr-FR" dirty="0" smtClean="0"/>
              <a:t>have </a:t>
            </a:r>
            <a:r>
              <a:rPr lang="fr-FR" dirty="0" err="1" smtClean="0"/>
              <a:t>thought</a:t>
            </a:r>
            <a:r>
              <a:rPr lang="fr-FR" dirty="0" smtClean="0"/>
              <a:t> for </a:t>
            </a:r>
            <a:r>
              <a:rPr lang="fr-FR" dirty="0" err="1" smtClean="0"/>
              <a:t>some</a:t>
            </a:r>
            <a:r>
              <a:rPr lang="fr-FR" dirty="0" smtClean="0"/>
              <a:t> time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evidence</a:t>
            </a:r>
            <a:r>
              <a:rPr lang="fr-FR" dirty="0" smtClean="0"/>
              <a:t> points to the conclusion </a:t>
            </a:r>
            <a:r>
              <a:rPr lang="fr-FR" dirty="0" err="1" smtClean="0"/>
              <a:t>that</a:t>
            </a:r>
            <a:r>
              <a:rPr lang="fr-FR" dirty="0" smtClean="0"/>
              <a:t> beta </a:t>
            </a:r>
            <a:r>
              <a:rPr lang="fr-FR" dirty="0" err="1" smtClean="0"/>
              <a:t>particles</a:t>
            </a:r>
            <a:r>
              <a:rPr lang="fr-FR" dirty="0" smtClean="0"/>
              <a:t> have </a:t>
            </a:r>
            <a:r>
              <a:rPr lang="fr-FR" dirty="0" err="1" smtClean="0"/>
              <a:t>similar</a:t>
            </a:r>
            <a:r>
              <a:rPr lang="fr-FR" dirty="0" smtClean="0"/>
              <a:t> </a:t>
            </a:r>
            <a:r>
              <a:rPr lang="fr-FR" dirty="0" err="1" smtClean="0"/>
              <a:t>origin</a:t>
            </a:r>
            <a:r>
              <a:rPr lang="fr-FR" dirty="0" smtClean="0"/>
              <a:t>. (..) The </a:t>
            </a:r>
            <a:r>
              <a:rPr lang="fr-FR" dirty="0" err="1"/>
              <a:t>strongest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</a:t>
            </a:r>
            <a:r>
              <a:rPr lang="fr-FR" dirty="0" smtClean="0"/>
              <a:t>in support of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, to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mind</a:t>
            </a:r>
            <a:r>
              <a:rPr lang="fr-FR" dirty="0" smtClean="0"/>
              <a:t>, (1) </a:t>
            </a:r>
            <a:r>
              <a:rPr lang="fr-FR" dirty="0" err="1" smtClean="0"/>
              <a:t>that</a:t>
            </a:r>
            <a:r>
              <a:rPr lang="fr-FR" dirty="0" smtClean="0"/>
              <a:t> the beta ray, </a:t>
            </a:r>
            <a:r>
              <a:rPr lang="fr-FR" dirty="0" err="1" smtClean="0"/>
              <a:t>like</a:t>
            </a:r>
            <a:r>
              <a:rPr lang="fr-FR" dirty="0" smtClean="0"/>
              <a:t> the alpha ray, transformations are </a:t>
            </a:r>
            <a:r>
              <a:rPr lang="fr-FR" dirty="0" err="1" smtClean="0"/>
              <a:t>independent</a:t>
            </a:r>
            <a:r>
              <a:rPr lang="fr-FR" dirty="0" smtClean="0"/>
              <a:t> of </a:t>
            </a:r>
            <a:r>
              <a:rPr lang="fr-FR" dirty="0" err="1" smtClean="0"/>
              <a:t>physical</a:t>
            </a:r>
            <a:r>
              <a:rPr lang="fr-FR" dirty="0" smtClean="0"/>
              <a:t> </a:t>
            </a:r>
            <a:r>
              <a:rPr lang="fr-FR" dirty="0"/>
              <a:t>and </a:t>
            </a:r>
            <a:r>
              <a:rPr lang="fr-FR" dirty="0" err="1" smtClean="0"/>
              <a:t>chemical</a:t>
            </a:r>
            <a:r>
              <a:rPr lang="fr-FR" dirty="0" smtClean="0"/>
              <a:t> </a:t>
            </a:r>
            <a:r>
              <a:rPr lang="fr-FR" dirty="0"/>
              <a:t>conditions, and (2)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 in the </a:t>
            </a:r>
            <a:r>
              <a:rPr lang="fr-FR" dirty="0" err="1" smtClean="0"/>
              <a:t>form</a:t>
            </a:r>
            <a:r>
              <a:rPr lang="fr-FR" dirty="0" smtClean="0"/>
              <a:t> of beta and gamma rays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greater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expected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stored</a:t>
            </a:r>
            <a:r>
              <a:rPr lang="fr-FR" dirty="0" smtClean="0"/>
              <a:t> up in the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electronic</a:t>
            </a:r>
            <a:r>
              <a:rPr lang="fr-FR" dirty="0" smtClean="0"/>
              <a:t> system.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/>
              <a:t>time I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 smtClean="0"/>
              <a:t>likely</a:t>
            </a:r>
            <a:r>
              <a:rPr lang="fr-FR" dirty="0" smtClean="0"/>
              <a:t> </a:t>
            </a:r>
            <a:r>
              <a:rPr lang="fr-FR" dirty="0" err="1"/>
              <a:t>that</a:t>
            </a:r>
            <a:r>
              <a:rPr lang="fr-FR" dirty="0"/>
              <a:t> a </a:t>
            </a:r>
            <a:r>
              <a:rPr lang="fr-FR" dirty="0" err="1" smtClean="0"/>
              <a:t>considerable</a:t>
            </a:r>
            <a:r>
              <a:rPr lang="fr-FR" dirty="0" smtClean="0"/>
              <a:t> fraction </a:t>
            </a:r>
            <a:r>
              <a:rPr lang="fr-FR" dirty="0"/>
              <a:t>of the </a:t>
            </a:r>
            <a:r>
              <a:rPr lang="fr-FR" dirty="0" smtClean="0"/>
              <a:t>beta </a:t>
            </a:r>
            <a:r>
              <a:rPr lang="fr-FR" dirty="0"/>
              <a:t>rays </a:t>
            </a:r>
            <a:r>
              <a:rPr lang="fr-FR" dirty="0" err="1"/>
              <a:t>which</a:t>
            </a:r>
            <a:r>
              <a:rPr lang="fr-FR" dirty="0"/>
              <a:t> are </a:t>
            </a:r>
            <a:r>
              <a:rPr lang="fr-FR" dirty="0" err="1" smtClean="0"/>
              <a:t>expelled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radioactive substances arise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. This</a:t>
            </a:r>
            <a:r>
              <a:rPr lang="fr-FR" dirty="0"/>
              <a:t>, </a:t>
            </a:r>
            <a:r>
              <a:rPr lang="fr-FR" dirty="0" err="1"/>
              <a:t>however</a:t>
            </a:r>
            <a:r>
              <a:rPr lang="fr-FR" dirty="0"/>
              <a:t>,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probably</a:t>
            </a:r>
            <a:r>
              <a:rPr lang="fr-FR" dirty="0" smtClean="0"/>
              <a:t> </a:t>
            </a:r>
            <a:r>
              <a:rPr lang="fr-FR" dirty="0"/>
              <a:t>a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 smtClean="0"/>
              <a:t>resulting</a:t>
            </a:r>
            <a:r>
              <a:rPr lang="fr-FR" dirty="0" smtClean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smtClean="0"/>
              <a:t>expulsion </a:t>
            </a:r>
            <a:r>
              <a:rPr lang="fr-FR" dirty="0"/>
              <a:t>of a </a:t>
            </a:r>
            <a:r>
              <a:rPr lang="fr-FR" dirty="0" smtClean="0"/>
              <a:t>beta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nucleus</a:t>
            </a:r>
            <a:r>
              <a:rPr lang="fr-FR" dirty="0" smtClean="0"/>
              <a:t>. » </a:t>
            </a:r>
            <a:endParaRPr lang="fr-FR" dirty="0"/>
          </a:p>
          <a:p>
            <a:pPr algn="just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890443" y="4685928"/>
            <a:ext cx="3896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E. Rutherford, "The Structure of the </a:t>
            </a:r>
            <a:r>
              <a:rPr lang="fr-FR" sz="1000" dirty="0" err="1"/>
              <a:t>Atom</a:t>
            </a:r>
            <a:r>
              <a:rPr lang="fr-FR" sz="1000" dirty="0"/>
              <a:t>," </a:t>
            </a:r>
            <a:r>
              <a:rPr lang="fr-FR" sz="1000" i="1" dirty="0"/>
              <a:t>Nature </a:t>
            </a:r>
            <a:r>
              <a:rPr lang="fr-FR" sz="1000" dirty="0"/>
              <a:t>92 (1913), 423</a:t>
            </a:r>
            <a:br>
              <a:rPr lang="fr-FR" sz="1000" dirty="0"/>
            </a:b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54921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Continuity</a:t>
            </a:r>
            <a:r>
              <a:rPr lang="fr-FR" dirty="0" smtClean="0"/>
              <a:t> as </a:t>
            </a:r>
            <a:r>
              <a:rPr lang="fr-FR" dirty="0" err="1" smtClean="0"/>
              <a:t>well</a:t>
            </a:r>
            <a:r>
              <a:rPr lang="fr-FR" dirty="0" smtClean="0"/>
              <a:t> as </a:t>
            </a:r>
            <a:r>
              <a:rPr lang="fr-FR" dirty="0" err="1" smtClean="0"/>
              <a:t>lines</a:t>
            </a:r>
            <a:r>
              <a:rPr lang="fr-FR" dirty="0" smtClean="0"/>
              <a:t> !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25538" y="4973960"/>
            <a:ext cx="10081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J. Chadwick, "</a:t>
            </a:r>
            <a:r>
              <a:rPr lang="fr-FR" sz="1000" dirty="0" err="1"/>
              <a:t>Intensitiitsverteilung</a:t>
            </a:r>
            <a:r>
              <a:rPr lang="fr-FR" sz="1000" dirty="0"/>
              <a:t> </a:t>
            </a:r>
            <a:r>
              <a:rPr lang="fr-FR" sz="1000" dirty="0" err="1"/>
              <a:t>im</a:t>
            </a:r>
            <a:r>
              <a:rPr lang="fr-FR" sz="1000" dirty="0"/>
              <a:t> </a:t>
            </a:r>
            <a:r>
              <a:rPr lang="fr-FR" sz="1000" dirty="0" err="1"/>
              <a:t>magnetischen</a:t>
            </a:r>
            <a:r>
              <a:rPr lang="fr-FR" sz="1000" dirty="0"/>
              <a:t> </a:t>
            </a:r>
            <a:r>
              <a:rPr lang="fr-FR" sz="1000" dirty="0" err="1"/>
              <a:t>Spektren</a:t>
            </a:r>
            <a:r>
              <a:rPr lang="fr-FR" sz="1000" dirty="0"/>
              <a:t> der </a:t>
            </a:r>
            <a:r>
              <a:rPr lang="fr-FR" sz="1000" dirty="0" smtClean="0"/>
              <a:t>beta-</a:t>
            </a:r>
            <a:r>
              <a:rPr lang="fr-FR" sz="1000" dirty="0" err="1" smtClean="0"/>
              <a:t>Strahlen</a:t>
            </a:r>
            <a:r>
              <a:rPr lang="fr-FR" sz="1000" dirty="0" smtClean="0"/>
              <a:t> </a:t>
            </a:r>
            <a:r>
              <a:rPr lang="fr-FR" sz="1000" dirty="0" err="1"/>
              <a:t>von</a:t>
            </a:r>
            <a:r>
              <a:rPr lang="fr-FR" sz="1000" dirty="0"/>
              <a:t> Radium B + </a:t>
            </a:r>
            <a:r>
              <a:rPr lang="fr-FR" sz="1000" i="1" dirty="0"/>
              <a:t>C," </a:t>
            </a:r>
            <a:r>
              <a:rPr lang="fr-FR" sz="1000" i="1" dirty="0" err="1"/>
              <a:t>Verh</a:t>
            </a:r>
            <a:r>
              <a:rPr lang="fr-FR" sz="1000" i="1" dirty="0"/>
              <a:t>. d. D. Phys. </a:t>
            </a:r>
            <a:r>
              <a:rPr lang="fr-FR" sz="1000" i="1" dirty="0" err="1"/>
              <a:t>Ges</a:t>
            </a:r>
            <a:r>
              <a:rPr lang="fr-FR" sz="1000" i="1" dirty="0"/>
              <a:t>. </a:t>
            </a:r>
            <a:r>
              <a:rPr lang="fr-FR" sz="1000" dirty="0"/>
              <a:t>16 (1914), 383-391 </a:t>
            </a:r>
          </a:p>
          <a:p>
            <a:endParaRPr lang="fr-FR" dirty="0"/>
          </a:p>
        </p:txBody>
      </p:sp>
      <p:pic>
        <p:nvPicPr>
          <p:cNvPr id="11" name="Image 10" descr="Chadwick_a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95" y="941512"/>
            <a:ext cx="4464496" cy="3325845"/>
          </a:xfrm>
          <a:prstGeom prst="rect">
            <a:avLst/>
          </a:prstGeom>
        </p:spPr>
      </p:pic>
      <p:pic>
        <p:nvPicPr>
          <p:cNvPr id="13" name="Image 12" descr="Chadwick_betasp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83" y="1661592"/>
            <a:ext cx="4396510" cy="2712740"/>
          </a:xfrm>
          <a:prstGeom prst="rect">
            <a:avLst/>
          </a:prstGeom>
        </p:spPr>
      </p:pic>
      <p:pic>
        <p:nvPicPr>
          <p:cNvPr id="14" name="Picture 81" descr="chadwi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5" y="1157536"/>
            <a:ext cx="12969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86"/>
          <p:cNvSpPr txBox="1">
            <a:spLocks noChangeArrowheads="1"/>
          </p:cNvSpPr>
          <p:nvPr/>
        </p:nvSpPr>
        <p:spPr bwMode="auto">
          <a:xfrm>
            <a:off x="345827" y="3101752"/>
            <a:ext cx="121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sz="1800" noProof="1">
                <a:solidFill>
                  <a:srgbClr val="2D27FF"/>
                </a:solidFill>
                <a:latin typeface="Comic Sans MS" charset="0"/>
              </a:rPr>
              <a:t>James Chadwick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46427" y="5261992"/>
            <a:ext cx="158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[</a:t>
            </a:r>
            <a:r>
              <a:rPr lang="fr-FR" baseline="30000" dirty="0" smtClean="0"/>
              <a:t>214</a:t>
            </a:r>
            <a:r>
              <a:rPr lang="fr-FR" dirty="0" smtClean="0"/>
              <a:t>Pb+</a:t>
            </a:r>
            <a:r>
              <a:rPr lang="fr-FR" baseline="30000" dirty="0" smtClean="0"/>
              <a:t>214</a:t>
            </a:r>
            <a:r>
              <a:rPr lang="fr-FR" dirty="0" smtClean="0"/>
              <a:t>Bi]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676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Interlude….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730203" y="2885728"/>
            <a:ext cx="313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World </a:t>
            </a:r>
            <a:r>
              <a:rPr lang="fr-FR" sz="4400" dirty="0" err="1" smtClean="0"/>
              <a:t>War</a:t>
            </a:r>
            <a:r>
              <a:rPr lang="fr-FR" sz="4400" dirty="0" smtClean="0"/>
              <a:t> I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962105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Some</a:t>
            </a:r>
            <a:r>
              <a:rPr lang="fr-FR" dirty="0" smtClean="0"/>
              <a:t> good books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" name="Image 9" descr="41HxZwLccZ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63" y="1013520"/>
            <a:ext cx="2808312" cy="4216685"/>
          </a:xfrm>
          <a:prstGeom prst="rect">
            <a:avLst/>
          </a:prstGeom>
        </p:spPr>
      </p:pic>
      <p:pic>
        <p:nvPicPr>
          <p:cNvPr id="3" name="Image 2" descr="51pzK94Za8L._SX313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7" y="1013520"/>
            <a:ext cx="2664296" cy="42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696743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938115" y="86950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Ellis </a:t>
            </a:r>
            <a:r>
              <a:rPr lang="fr-FR" dirty="0" err="1" smtClean="0"/>
              <a:t>takes</a:t>
            </a:r>
            <a:r>
              <a:rPr lang="fr-FR" dirty="0" smtClean="0"/>
              <a:t> up the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started</a:t>
            </a:r>
            <a:r>
              <a:rPr lang="fr-FR" dirty="0" smtClean="0"/>
              <a:t> by Rutherford, Robinson and Rawlinson </a:t>
            </a:r>
            <a:r>
              <a:rPr lang="fr-FR" dirty="0" err="1" smtClean="0"/>
              <a:t>before</a:t>
            </a:r>
            <a:r>
              <a:rPr lang="fr-FR" dirty="0" smtClean="0"/>
              <a:t> WWI</a:t>
            </a:r>
            <a:endParaRPr lang="fr-FR" dirty="0"/>
          </a:p>
        </p:txBody>
      </p:sp>
      <p:pic>
        <p:nvPicPr>
          <p:cNvPr id="16" name="Image 15" descr="Ell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1" y="725488"/>
            <a:ext cx="2516187" cy="2293797"/>
          </a:xfrm>
          <a:prstGeom prst="rect">
            <a:avLst/>
          </a:prstGeom>
        </p:spPr>
      </p:pic>
      <p:sp>
        <p:nvSpPr>
          <p:cNvPr id="17" name="Text Box 86"/>
          <p:cNvSpPr txBox="1">
            <a:spLocks noChangeArrowheads="1"/>
          </p:cNvSpPr>
          <p:nvPr/>
        </p:nvSpPr>
        <p:spPr bwMode="auto">
          <a:xfrm>
            <a:off x="-158229" y="3029744"/>
            <a:ext cx="31683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noProof="1" smtClean="0">
                <a:solidFill>
                  <a:srgbClr val="2D27FF"/>
                </a:solidFill>
                <a:latin typeface="Comic Sans MS" charset="0"/>
              </a:rPr>
              <a:t>Charles Drummond Ellis</a:t>
            </a:r>
            <a:endParaRPr sz="1800" noProof="1">
              <a:solidFill>
                <a:srgbClr val="2D27FF"/>
              </a:solidFill>
              <a:latin typeface="Comic Sans MS" charset="0"/>
            </a:endParaRPr>
          </a:p>
        </p:txBody>
      </p:sp>
      <p:pic>
        <p:nvPicPr>
          <p:cNvPr id="18" name="Image 17" descr="Radium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02" y="1805608"/>
            <a:ext cx="3644320" cy="24903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53939" y="4613920"/>
            <a:ext cx="7140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Coud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due to a conversion of W=</a:t>
            </a:r>
            <a:r>
              <a:rPr lang="fr-FR" dirty="0" err="1"/>
              <a:t>h</a:t>
            </a:r>
            <a:r>
              <a:rPr lang="fr-FR" dirty="0" err="1">
                <a:latin typeface="Symbol" charset="2"/>
                <a:cs typeface="Symbol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?</a:t>
            </a:r>
          </a:p>
          <a:p>
            <a:endParaRPr lang="fr-FR" dirty="0"/>
          </a:p>
        </p:txBody>
      </p:sp>
      <p:grpSp>
        <p:nvGrpSpPr>
          <p:cNvPr id="33" name="Grouper 32"/>
          <p:cNvGrpSpPr/>
          <p:nvPr/>
        </p:nvGrpSpPr>
        <p:grpSpPr>
          <a:xfrm>
            <a:off x="3226147" y="1805608"/>
            <a:ext cx="3960440" cy="1656184"/>
            <a:chOff x="273819" y="3317776"/>
            <a:chExt cx="3960440" cy="1656184"/>
          </a:xfrm>
        </p:grpSpPr>
        <p:sp>
          <p:nvSpPr>
            <p:cNvPr id="4" name="Rectangle 3"/>
            <p:cNvSpPr/>
            <p:nvPr/>
          </p:nvSpPr>
          <p:spPr>
            <a:xfrm>
              <a:off x="561851" y="3749824"/>
              <a:ext cx="144016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1851" y="4541912"/>
              <a:ext cx="144016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838200" y="3784576"/>
              <a:ext cx="1689100" cy="153212"/>
            </a:xfrm>
            <a:custGeom>
              <a:avLst/>
              <a:gdLst>
                <a:gd name="connsiteX0" fmla="*/ 0 w 1689100"/>
                <a:gd name="connsiteY0" fmla="*/ 127024 h 153212"/>
                <a:gd name="connsiteX1" fmla="*/ 254000 w 1689100"/>
                <a:gd name="connsiteY1" fmla="*/ 25424 h 153212"/>
                <a:gd name="connsiteX2" fmla="*/ 596900 w 1689100"/>
                <a:gd name="connsiteY2" fmla="*/ 139724 h 153212"/>
                <a:gd name="connsiteX3" fmla="*/ 939800 w 1689100"/>
                <a:gd name="connsiteY3" fmla="*/ 24 h 153212"/>
                <a:gd name="connsiteX4" fmla="*/ 1295400 w 1689100"/>
                <a:gd name="connsiteY4" fmla="*/ 152424 h 153212"/>
                <a:gd name="connsiteX5" fmla="*/ 1689100 w 1689100"/>
                <a:gd name="connsiteY5" fmla="*/ 63524 h 15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100" h="153212">
                  <a:moveTo>
                    <a:pt x="0" y="127024"/>
                  </a:moveTo>
                  <a:cubicBezTo>
                    <a:pt x="77258" y="75165"/>
                    <a:pt x="154517" y="23307"/>
                    <a:pt x="254000" y="25424"/>
                  </a:cubicBezTo>
                  <a:cubicBezTo>
                    <a:pt x="353483" y="27541"/>
                    <a:pt x="482600" y="143957"/>
                    <a:pt x="596900" y="139724"/>
                  </a:cubicBezTo>
                  <a:cubicBezTo>
                    <a:pt x="711200" y="135491"/>
                    <a:pt x="823383" y="-2093"/>
                    <a:pt x="939800" y="24"/>
                  </a:cubicBezTo>
                  <a:cubicBezTo>
                    <a:pt x="1056217" y="2141"/>
                    <a:pt x="1170517" y="141841"/>
                    <a:pt x="1295400" y="152424"/>
                  </a:cubicBezTo>
                  <a:cubicBezTo>
                    <a:pt x="1420283" y="163007"/>
                    <a:pt x="1689100" y="63524"/>
                    <a:pt x="1689100" y="63524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921891" y="4541912"/>
              <a:ext cx="1689100" cy="153212"/>
            </a:xfrm>
            <a:custGeom>
              <a:avLst/>
              <a:gdLst>
                <a:gd name="connsiteX0" fmla="*/ 0 w 1689100"/>
                <a:gd name="connsiteY0" fmla="*/ 127024 h 153212"/>
                <a:gd name="connsiteX1" fmla="*/ 254000 w 1689100"/>
                <a:gd name="connsiteY1" fmla="*/ 25424 h 153212"/>
                <a:gd name="connsiteX2" fmla="*/ 596900 w 1689100"/>
                <a:gd name="connsiteY2" fmla="*/ 139724 h 153212"/>
                <a:gd name="connsiteX3" fmla="*/ 939800 w 1689100"/>
                <a:gd name="connsiteY3" fmla="*/ 24 h 153212"/>
                <a:gd name="connsiteX4" fmla="*/ 1295400 w 1689100"/>
                <a:gd name="connsiteY4" fmla="*/ 152424 h 153212"/>
                <a:gd name="connsiteX5" fmla="*/ 1689100 w 1689100"/>
                <a:gd name="connsiteY5" fmla="*/ 63524 h 15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9100" h="153212">
                  <a:moveTo>
                    <a:pt x="0" y="127024"/>
                  </a:moveTo>
                  <a:cubicBezTo>
                    <a:pt x="77258" y="75165"/>
                    <a:pt x="154517" y="23307"/>
                    <a:pt x="254000" y="25424"/>
                  </a:cubicBezTo>
                  <a:cubicBezTo>
                    <a:pt x="353483" y="27541"/>
                    <a:pt x="482600" y="143957"/>
                    <a:pt x="596900" y="139724"/>
                  </a:cubicBezTo>
                  <a:cubicBezTo>
                    <a:pt x="711200" y="135491"/>
                    <a:pt x="823383" y="-2093"/>
                    <a:pt x="939800" y="24"/>
                  </a:cubicBezTo>
                  <a:cubicBezTo>
                    <a:pt x="1056217" y="2141"/>
                    <a:pt x="1170517" y="141841"/>
                    <a:pt x="1295400" y="152424"/>
                  </a:cubicBezTo>
                  <a:cubicBezTo>
                    <a:pt x="1420283" y="163007"/>
                    <a:pt x="1689100" y="63524"/>
                    <a:pt x="1689100" y="63524"/>
                  </a:cubicBez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22091" y="4541912"/>
              <a:ext cx="144016" cy="2880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921891" y="4037856"/>
              <a:ext cx="1224136" cy="14401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V="1">
              <a:off x="3010123" y="4541912"/>
              <a:ext cx="1224136" cy="14401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273819" y="3317776"/>
              <a:ext cx="6836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RaB</a:t>
              </a:r>
              <a:endParaRPr lang="fr-FR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583752" y="4109864"/>
              <a:ext cx="4983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Pb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281931" y="4109864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00FF"/>
                  </a:solidFill>
                </a:rPr>
                <a:t>beta</a:t>
              </a:r>
              <a:endParaRPr lang="fr-FR" dirty="0">
                <a:solidFill>
                  <a:srgbClr val="0000FF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569963" y="3389784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gamma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425947" y="4573850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gamma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298155" y="4181872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00FF"/>
                  </a:solidFill>
                </a:rPr>
                <a:t>beta</a:t>
              </a:r>
              <a:endParaRPr lang="fr-FR" dirty="0">
                <a:solidFill>
                  <a:srgbClr val="0000FF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45827" y="4109864"/>
              <a:ext cx="691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RaB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91961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5746427" y="941512"/>
            <a:ext cx="4923755" cy="4648582"/>
            <a:chOff x="5818435" y="941512"/>
            <a:chExt cx="4923755" cy="4648582"/>
          </a:xfrm>
        </p:grpSpPr>
        <p:grpSp>
          <p:nvGrpSpPr>
            <p:cNvPr id="11" name="Grouper 10"/>
            <p:cNvGrpSpPr/>
            <p:nvPr/>
          </p:nvGrpSpPr>
          <p:grpSpPr>
            <a:xfrm>
              <a:off x="6169851" y="941512"/>
              <a:ext cx="4572339" cy="4000510"/>
              <a:chOff x="6169851" y="941512"/>
              <a:chExt cx="4572339" cy="4000510"/>
            </a:xfrm>
          </p:grpSpPr>
          <p:pic>
            <p:nvPicPr>
              <p:cNvPr id="12" name="Image 11" descr="LevelsRa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9851" y="941512"/>
                <a:ext cx="4572339" cy="3600400"/>
              </a:xfrm>
              <a:prstGeom prst="rect">
                <a:avLst/>
              </a:prstGeom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7762651" y="4541912"/>
                <a:ext cx="16461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RaB</a:t>
                </a:r>
                <a:r>
                  <a:rPr lang="fr-FR" dirty="0" smtClean="0"/>
                  <a:t> [=</a:t>
                </a:r>
                <a:r>
                  <a:rPr lang="fr-FR" baseline="30000" dirty="0" smtClean="0"/>
                  <a:t>214</a:t>
                </a:r>
                <a:r>
                  <a:rPr lang="fr-FR" dirty="0" smtClean="0"/>
                  <a:t>Pb]</a:t>
                </a:r>
                <a:endParaRPr lang="fr-FR" dirty="0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5818435" y="5189984"/>
              <a:ext cx="4773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C.D. Ellis, </a:t>
              </a:r>
              <a:r>
                <a:rPr lang="fr-FR" sz="1000" dirty="0" smtClean="0"/>
                <a:t>« Beta-</a:t>
              </a:r>
              <a:r>
                <a:rPr lang="fr-FR" sz="1000" dirty="0" err="1"/>
                <a:t>Spectra</a:t>
              </a:r>
              <a:r>
                <a:rPr lang="fr-FR" sz="1000" dirty="0"/>
                <a:t> and </a:t>
              </a:r>
              <a:r>
                <a:rPr lang="fr-FR" sz="1000" dirty="0" err="1"/>
                <a:t>their</a:t>
              </a:r>
              <a:r>
                <a:rPr lang="fr-FR" sz="1000" dirty="0"/>
                <a:t> </a:t>
              </a:r>
              <a:r>
                <a:rPr lang="fr-FR" sz="1000" dirty="0" err="1"/>
                <a:t>Meaning</a:t>
              </a:r>
              <a:r>
                <a:rPr lang="fr-FR" sz="1000" dirty="0"/>
                <a:t>," </a:t>
              </a:r>
              <a:r>
                <a:rPr lang="fr-FR" sz="1000" i="1" dirty="0"/>
                <a:t>Proc. Roy. Soc. </a:t>
              </a:r>
              <a:r>
                <a:rPr lang="fr-FR" sz="1000" i="1" dirty="0" smtClean="0"/>
                <a:t>A101 </a:t>
              </a:r>
              <a:r>
                <a:rPr lang="fr-FR" sz="1000" dirty="0"/>
                <a:t>(1922), 1-</a:t>
              </a:r>
              <a:r>
                <a:rPr lang="fr-FR" sz="1000" dirty="0" smtClean="0"/>
                <a:t>17 </a:t>
              </a:r>
              <a:endParaRPr lang="fr-FR" sz="1000" dirty="0"/>
            </a:p>
            <a:p>
              <a:endParaRPr lang="fr-FR" sz="10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632848" cy="43204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&amp; </a:t>
            </a:r>
            <a:r>
              <a:rPr lang="fr-FR" dirty="0" err="1" smtClean="0"/>
              <a:t>birht</a:t>
            </a:r>
            <a:r>
              <a:rPr lang="fr-FR" dirty="0" smtClean="0"/>
              <a:t> of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7795" y="797496"/>
            <a:ext cx="61926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By </a:t>
            </a:r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on Ba, W, Pt, Pb and U, Ellis </a:t>
            </a:r>
            <a:r>
              <a:rPr lang="fr-FR" dirty="0" err="1" smtClean="0"/>
              <a:t>showed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observed</a:t>
            </a:r>
            <a:r>
              <a:rPr lang="fr-FR" dirty="0" smtClean="0"/>
              <a:t> beta-line </a:t>
            </a:r>
            <a:r>
              <a:rPr lang="fr-FR" dirty="0" err="1" smtClean="0"/>
              <a:t>energies</a:t>
            </a:r>
            <a:r>
              <a:rPr lang="fr-FR" dirty="0" smtClean="0"/>
              <a:t>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connected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dirty="0" err="1" smtClean="0"/>
              <a:t>Einstein’s</a:t>
            </a:r>
            <a:r>
              <a:rPr lang="fr-FR" dirty="0" smtClean="0"/>
              <a:t> </a:t>
            </a:r>
            <a:r>
              <a:rPr lang="fr-FR" dirty="0" err="1" smtClean="0"/>
              <a:t>photo-electric</a:t>
            </a:r>
            <a:r>
              <a:rPr lang="fr-FR" dirty="0" smtClean="0"/>
              <a:t> </a:t>
            </a:r>
            <a:r>
              <a:rPr lang="fr-FR" dirty="0" err="1" smtClean="0"/>
              <a:t>relationship</a:t>
            </a:r>
            <a:r>
              <a:rPr lang="fr-FR" dirty="0"/>
              <a:t> </a:t>
            </a:r>
            <a:r>
              <a:rPr lang="fr-FR" dirty="0" smtClean="0"/>
              <a:t>to n=6 gamma rays of </a:t>
            </a:r>
            <a:r>
              <a:rPr lang="fr-FR" dirty="0" err="1" smtClean="0"/>
              <a:t>RaB</a:t>
            </a:r>
            <a:endParaRPr lang="fr-FR" dirty="0" smtClean="0"/>
          </a:p>
          <a:p>
            <a:endParaRPr lang="fr-FR" sz="800" dirty="0"/>
          </a:p>
          <a:p>
            <a:r>
              <a:rPr lang="fr-FR" dirty="0" smtClean="0"/>
              <a:t>		</a:t>
            </a:r>
            <a:r>
              <a:rPr lang="fr-FR" dirty="0" err="1" smtClean="0"/>
              <a:t>E</a:t>
            </a:r>
            <a:r>
              <a:rPr lang="fr-FR" baseline="-25000" dirty="0" err="1" smtClean="0"/>
              <a:t>e</a:t>
            </a:r>
            <a:r>
              <a:rPr lang="fr-FR" dirty="0" smtClean="0"/>
              <a:t> </a:t>
            </a:r>
            <a:r>
              <a:rPr lang="fr-FR" dirty="0"/>
              <a:t>= </a:t>
            </a:r>
            <a:r>
              <a:rPr lang="fr-FR" dirty="0" err="1"/>
              <a:t>W</a:t>
            </a:r>
            <a:r>
              <a:rPr lang="fr-FR" baseline="-25000" dirty="0" err="1"/>
              <a:t>n</a:t>
            </a:r>
            <a:r>
              <a:rPr lang="fr-FR" dirty="0"/>
              <a:t> – W</a:t>
            </a:r>
            <a:r>
              <a:rPr lang="fr-FR" baseline="-25000" dirty="0"/>
              <a:t>a</a:t>
            </a:r>
            <a:r>
              <a:rPr lang="fr-FR" dirty="0"/>
              <a:t> </a:t>
            </a:r>
            <a:endParaRPr lang="fr-FR" dirty="0" smtClean="0"/>
          </a:p>
          <a:p>
            <a:endParaRPr lang="fr-FR" sz="800" dirty="0" smtClean="0"/>
          </a:p>
          <a:p>
            <a:r>
              <a:rPr lang="fr-FR" dirty="0" smtClean="0"/>
              <a:t>(W</a:t>
            </a:r>
            <a:r>
              <a:rPr lang="fr-FR" baseline="-25000" dirty="0" smtClean="0"/>
              <a:t>a</a:t>
            </a:r>
            <a:r>
              <a:rPr lang="fr-FR" dirty="0" smtClean="0"/>
              <a:t> </a:t>
            </a:r>
            <a:r>
              <a:rPr lang="fr-FR" dirty="0" err="1" smtClean="0"/>
              <a:t>known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Xray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29803" y="3101752"/>
            <a:ext cx="5760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Given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, the gamma rays must have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origin</a:t>
            </a:r>
            <a:r>
              <a:rPr lang="fr-FR" dirty="0"/>
              <a:t> in the nucleus and must correspond to transitions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stationary</a:t>
            </a:r>
            <a:r>
              <a:rPr lang="fr-FR" dirty="0"/>
              <a:t> states of the </a:t>
            </a:r>
            <a:r>
              <a:rPr lang="fr-FR" dirty="0" smtClean="0"/>
              <a:t>nucleus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9803" y="468592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 Ellis, the </a:t>
            </a:r>
            <a:r>
              <a:rPr lang="fr-FR" dirty="0" err="1"/>
              <a:t>emission</a:t>
            </a:r>
            <a:r>
              <a:rPr lang="fr-FR" dirty="0"/>
              <a:t> of gamma rays </a:t>
            </a:r>
            <a:r>
              <a:rPr lang="fr-FR" dirty="0" err="1"/>
              <a:t>precedes</a:t>
            </a:r>
            <a:r>
              <a:rPr lang="fr-FR" dirty="0"/>
              <a:t> the </a:t>
            </a:r>
            <a:r>
              <a:rPr lang="fr-FR" dirty="0" err="1"/>
              <a:t>emission</a:t>
            </a:r>
            <a:r>
              <a:rPr lang="fr-FR" dirty="0"/>
              <a:t> of the beta </a:t>
            </a:r>
            <a:r>
              <a:rPr lang="fr-FR" dirty="0" err="1"/>
              <a:t>spectrum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24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Ellis-Meitner </a:t>
            </a:r>
            <a:r>
              <a:rPr lang="fr-FR" dirty="0" err="1" smtClean="0"/>
              <a:t>Controversy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45827" y="797496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Meitner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convinced</a:t>
            </a:r>
            <a:r>
              <a:rPr lang="fr-FR" dirty="0" smtClean="0"/>
              <a:t> the </a:t>
            </a:r>
            <a:r>
              <a:rPr lang="fr-FR" dirty="0" err="1" smtClean="0"/>
              <a:t>primary</a:t>
            </a:r>
            <a:r>
              <a:rPr lang="fr-FR" dirty="0" smtClean="0"/>
              <a:t> beta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continuous</a:t>
            </a:r>
            <a:r>
              <a:rPr lang="fr-FR" dirty="0" smtClean="0"/>
              <a:t> (in </a:t>
            </a:r>
            <a:r>
              <a:rPr lang="fr-FR" dirty="0" err="1" smtClean="0"/>
              <a:t>analogy</a:t>
            </a:r>
            <a:r>
              <a:rPr lang="fr-FR" dirty="0" smtClean="0"/>
              <a:t> to alpha </a:t>
            </a:r>
            <a:r>
              <a:rPr lang="fr-FR" dirty="0" err="1" smtClean="0"/>
              <a:t>decay</a:t>
            </a:r>
            <a:r>
              <a:rPr lang="fr-FR" dirty="0" smtClean="0"/>
              <a:t>) and </a:t>
            </a:r>
            <a:r>
              <a:rPr lang="fr-FR" dirty="0" err="1" smtClean="0"/>
              <a:t>that</a:t>
            </a:r>
            <a:r>
              <a:rPr lang="fr-FR" dirty="0" smtClean="0"/>
              <a:t> the gamma rays are </a:t>
            </a:r>
            <a:r>
              <a:rPr lang="fr-FR" dirty="0" err="1" smtClean="0"/>
              <a:t>emitted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the radioactive </a:t>
            </a:r>
            <a:r>
              <a:rPr lang="fr-FR" dirty="0" err="1" smtClean="0"/>
              <a:t>decay</a:t>
            </a:r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345827" y="1928133"/>
            <a:ext cx="97210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« One </a:t>
            </a:r>
            <a:r>
              <a:rPr lang="fr-FR" dirty="0"/>
              <a:t>fraction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smtClean="0"/>
              <a:t>beta </a:t>
            </a:r>
            <a:r>
              <a:rPr lang="fr-FR" dirty="0"/>
              <a:t>rays passes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unchanged</a:t>
            </a:r>
            <a:r>
              <a:rPr lang="fr-FR" dirty="0"/>
              <a:t> and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</a:t>
            </a:r>
            <a:r>
              <a:rPr lang="fr-FR" dirty="0" err="1"/>
              <a:t>outside</a:t>
            </a:r>
            <a:r>
              <a:rPr lang="fr-FR" dirty="0"/>
              <a:t> the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full </a:t>
            </a:r>
            <a:r>
              <a:rPr lang="fr-FR" dirty="0" err="1"/>
              <a:t>velocity</a:t>
            </a:r>
            <a:r>
              <a:rPr lang="fr-FR" dirty="0"/>
              <a:t>. The </a:t>
            </a:r>
            <a:r>
              <a:rPr lang="fr-FR" dirty="0" err="1"/>
              <a:t>other</a:t>
            </a:r>
            <a:r>
              <a:rPr lang="fr-FR" dirty="0"/>
              <a:t> fraction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transformed</a:t>
            </a:r>
            <a:r>
              <a:rPr lang="fr-FR" dirty="0"/>
              <a:t> in the nucleus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smtClean="0"/>
              <a:t>gamma </a:t>
            </a:r>
            <a:r>
              <a:rPr lang="fr-FR" dirty="0"/>
              <a:t>rays of </a:t>
            </a:r>
            <a:r>
              <a:rPr lang="fr-FR" dirty="0" err="1"/>
              <a:t>corresponding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, and the </a:t>
            </a:r>
            <a:r>
              <a:rPr lang="fr-FR" dirty="0" smtClean="0"/>
              <a:t>gamma </a:t>
            </a:r>
            <a:r>
              <a:rPr lang="fr-FR" dirty="0"/>
              <a:t>rays </a:t>
            </a:r>
            <a:r>
              <a:rPr lang="fr-FR" dirty="0" err="1"/>
              <a:t>eject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electron</a:t>
            </a:r>
            <a:r>
              <a:rPr lang="fr-FR" dirty="0"/>
              <a:t> rings, </a:t>
            </a:r>
            <a:r>
              <a:rPr lang="fr-FR" dirty="0" err="1"/>
              <a:t>which</a:t>
            </a:r>
            <a:r>
              <a:rPr lang="fr-FR" dirty="0"/>
              <a:t> have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velocities</a:t>
            </a:r>
            <a:r>
              <a:rPr lang="fr-FR" dirty="0"/>
              <a:t> </a:t>
            </a:r>
            <a:r>
              <a:rPr lang="fr-FR" dirty="0" err="1"/>
              <a:t>depending</a:t>
            </a:r>
            <a:r>
              <a:rPr lang="fr-FR" dirty="0"/>
              <a:t> </a:t>
            </a:r>
            <a:r>
              <a:rPr lang="fr-FR" dirty="0" err="1"/>
              <a:t>upon</a:t>
            </a:r>
            <a:r>
              <a:rPr lang="fr-FR" dirty="0"/>
              <a:t> the </a:t>
            </a:r>
            <a:r>
              <a:rPr lang="fr-FR" dirty="0" err="1"/>
              <a:t>ionization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and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form</a:t>
            </a:r>
            <a:r>
              <a:rPr lang="fr-FR" dirty="0"/>
              <a:t> the </a:t>
            </a:r>
            <a:r>
              <a:rPr lang="fr-FR" dirty="0" err="1"/>
              <a:t>secondary</a:t>
            </a:r>
            <a:r>
              <a:rPr lang="fr-FR" dirty="0"/>
              <a:t> part of the </a:t>
            </a:r>
            <a:r>
              <a:rPr lang="fr-FR" dirty="0" smtClean="0"/>
              <a:t>beta-</a:t>
            </a:r>
            <a:r>
              <a:rPr lang="fr-FR" dirty="0"/>
              <a:t>ray </a:t>
            </a:r>
            <a:r>
              <a:rPr lang="fr-FR" dirty="0" err="1"/>
              <a:t>spectrum</a:t>
            </a:r>
            <a:r>
              <a:rPr lang="fr-FR" dirty="0" smtClean="0"/>
              <a:t>. » </a:t>
            </a:r>
            <a:endParaRPr lang="fr-FR" dirty="0"/>
          </a:p>
          <a:p>
            <a:pPr algn="just"/>
            <a:endParaRPr lang="fr-FR" dirty="0" smtClean="0"/>
          </a:p>
          <a:p>
            <a:pPr algn="just"/>
            <a:endParaRPr lang="fr-FR" dirty="0" smtClean="0"/>
          </a:p>
          <a:p>
            <a:pPr algn="just"/>
            <a:r>
              <a:rPr lang="fr-FR" dirty="0" smtClean="0"/>
              <a:t>For Meitner, the </a:t>
            </a:r>
            <a:r>
              <a:rPr lang="fr-FR" dirty="0" err="1"/>
              <a:t>continuous</a:t>
            </a:r>
            <a:r>
              <a:rPr lang="fr-FR" dirty="0"/>
              <a:t> </a:t>
            </a:r>
            <a:r>
              <a:rPr lang="fr-FR" dirty="0" err="1"/>
              <a:t>spectrum</a:t>
            </a:r>
            <a:r>
              <a:rPr lang="fr-FR" dirty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/>
              <a:t>due to </a:t>
            </a:r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in the </a:t>
            </a:r>
            <a:r>
              <a:rPr lang="fr-FR" dirty="0" err="1"/>
              <a:t>electronic</a:t>
            </a:r>
            <a:r>
              <a:rPr lang="fr-FR" dirty="0"/>
              <a:t> system and in the </a:t>
            </a:r>
            <a:r>
              <a:rPr lang="fr-FR" dirty="0" err="1"/>
              <a:t>measuring</a:t>
            </a:r>
            <a:r>
              <a:rPr lang="fr-FR" dirty="0"/>
              <a:t> </a:t>
            </a:r>
            <a:r>
              <a:rPr lang="fr-FR" dirty="0" err="1"/>
              <a:t>apparatus</a:t>
            </a:r>
            <a:r>
              <a:rPr lang="fr-FR" dirty="0"/>
              <a:t>. </a:t>
            </a:r>
          </a:p>
          <a:p>
            <a:pPr algn="just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425947" y="3872349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L. Meitner, "</a:t>
            </a:r>
            <a:r>
              <a:rPr lang="fr-FR" sz="1000" dirty="0" err="1"/>
              <a:t>Uber</a:t>
            </a:r>
            <a:r>
              <a:rPr lang="fr-FR" sz="1000" dirty="0"/>
              <a:t> die </a:t>
            </a:r>
            <a:r>
              <a:rPr lang="fr-FR" sz="1000" dirty="0" err="1"/>
              <a:t>Entstehung</a:t>
            </a:r>
            <a:r>
              <a:rPr lang="fr-FR" sz="1000" dirty="0"/>
              <a:t> der </a:t>
            </a:r>
            <a:r>
              <a:rPr lang="fr-FR" sz="1000" dirty="0" smtClean="0"/>
              <a:t>,Beta-</a:t>
            </a:r>
            <a:r>
              <a:rPr lang="fr-FR" sz="1000" dirty="0" err="1"/>
              <a:t>Strahl</a:t>
            </a:r>
            <a:r>
              <a:rPr lang="fr-FR" sz="1000" dirty="0"/>
              <a:t>-</a:t>
            </a:r>
            <a:r>
              <a:rPr lang="fr-FR" sz="1000" dirty="0" err="1"/>
              <a:t>Spektren</a:t>
            </a:r>
            <a:r>
              <a:rPr lang="fr-FR" sz="1000" dirty="0"/>
              <a:t> </a:t>
            </a:r>
            <a:r>
              <a:rPr lang="fr-FR" sz="1000" dirty="0" err="1"/>
              <a:t>radioaktiver</a:t>
            </a:r>
            <a:r>
              <a:rPr lang="fr-FR" sz="1000" dirty="0"/>
              <a:t> </a:t>
            </a:r>
            <a:r>
              <a:rPr lang="fr-FR" sz="1000" dirty="0" err="1"/>
              <a:t>Substanzen</a:t>
            </a:r>
            <a:r>
              <a:rPr lang="fr-FR" sz="1000" dirty="0"/>
              <a:t>," </a:t>
            </a:r>
            <a:r>
              <a:rPr lang="fr-FR" sz="1000" i="1" dirty="0"/>
              <a:t>Z. Phys. </a:t>
            </a:r>
            <a:r>
              <a:rPr lang="fr-FR" sz="1000" dirty="0"/>
              <a:t>9 (1922), 131-144. </a:t>
            </a:r>
          </a:p>
          <a:p>
            <a:endParaRPr lang="fr-FR" sz="1000" dirty="0" smtClean="0"/>
          </a:p>
        </p:txBody>
      </p:sp>
    </p:spTree>
    <p:extLst>
      <p:ext uri="{BB962C8B-B14F-4D97-AF65-F5344CB8AC3E}">
        <p14:creationId xmlns:p14="http://schemas.microsoft.com/office/powerpoint/2010/main" val="298389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1931" y="149425"/>
            <a:ext cx="784887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Emerging</a:t>
            </a:r>
            <a:r>
              <a:rPr lang="fr-FR" dirty="0" smtClean="0"/>
              <a:t> </a:t>
            </a:r>
            <a:r>
              <a:rPr lang="fr-FR" dirty="0" err="1" smtClean="0"/>
              <a:t>theories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89844" y="2669704"/>
            <a:ext cx="6984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A. </a:t>
            </a:r>
            <a:r>
              <a:rPr lang="fr-FR" sz="1000" dirty="0" err="1"/>
              <a:t>Smekal</a:t>
            </a:r>
            <a:r>
              <a:rPr lang="fr-FR" sz="1000" dirty="0"/>
              <a:t>, "Zur </a:t>
            </a:r>
            <a:r>
              <a:rPr lang="fr-FR" sz="1000" dirty="0" err="1"/>
              <a:t>quantentheoretischen</a:t>
            </a:r>
            <a:r>
              <a:rPr lang="fr-FR" sz="1000" dirty="0"/>
              <a:t> </a:t>
            </a:r>
            <a:r>
              <a:rPr lang="fr-FR" sz="1000" dirty="0" err="1"/>
              <a:t>Deutung</a:t>
            </a:r>
            <a:r>
              <a:rPr lang="fr-FR" sz="1000" dirty="0"/>
              <a:t> der </a:t>
            </a:r>
            <a:r>
              <a:rPr lang="fr-FR" sz="1000" dirty="0" smtClean="0"/>
              <a:t>beta </a:t>
            </a:r>
            <a:r>
              <a:rPr lang="fr-FR" sz="1000" dirty="0" err="1"/>
              <a:t>und</a:t>
            </a:r>
            <a:r>
              <a:rPr lang="fr-FR" sz="1000" dirty="0"/>
              <a:t> </a:t>
            </a:r>
            <a:r>
              <a:rPr lang="fr-FR" sz="1000" dirty="0" smtClean="0"/>
              <a:t>gamma-</a:t>
            </a:r>
            <a:r>
              <a:rPr lang="fr-FR" sz="1000" dirty="0" err="1" smtClean="0"/>
              <a:t>Strahl</a:t>
            </a:r>
            <a:r>
              <a:rPr lang="fr-FR" sz="1000" dirty="0"/>
              <a:t>-Emission," </a:t>
            </a:r>
            <a:r>
              <a:rPr lang="fr-FR" sz="1000" i="1" dirty="0"/>
              <a:t>Z. Phys. 10 </a:t>
            </a:r>
            <a:r>
              <a:rPr lang="fr-FR" sz="1000" dirty="0"/>
              <a:t>(1922), 275-302 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77875" y="108552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Atom</a:t>
            </a:r>
            <a:r>
              <a:rPr lang="fr-FR" dirty="0" smtClean="0"/>
              <a:t>  =   </a:t>
            </a:r>
            <a:r>
              <a:rPr lang="fr-FR" dirty="0" err="1" smtClean="0"/>
              <a:t>jointly</a:t>
            </a:r>
            <a:r>
              <a:rPr lang="fr-FR" dirty="0" smtClean="0"/>
              <a:t> </a:t>
            </a:r>
            <a:r>
              <a:rPr lang="fr-FR" dirty="0" err="1" smtClean="0"/>
              <a:t>quantized</a:t>
            </a:r>
            <a:r>
              <a:rPr lang="fr-FR" dirty="0" smtClean="0"/>
              <a:t> system </a:t>
            </a:r>
          </a:p>
          <a:p>
            <a:r>
              <a:rPr lang="fr-FR" dirty="0"/>
              <a:t>	</a:t>
            </a:r>
            <a:r>
              <a:rPr lang="fr-FR" dirty="0" smtClean="0"/>
              <a:t> of the nucleus + </a:t>
            </a:r>
            <a:r>
              <a:rPr lang="fr-FR" dirty="0" err="1" smtClean="0"/>
              <a:t>surrounding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569963" y="2093640"/>
            <a:ext cx="414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</a:t>
            </a:r>
            <a:r>
              <a:rPr lang="fr-FR" dirty="0" err="1" smtClean="0"/>
              <a:t>radiationless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transitions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17835" y="4717866"/>
            <a:ext cx="919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Rosseland</a:t>
            </a:r>
            <a:r>
              <a:rPr lang="fr-FR" dirty="0" smtClean="0"/>
              <a:t> imagines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radiationless</a:t>
            </a:r>
            <a:r>
              <a:rPr lang="fr-FR" dirty="0" smtClean="0"/>
              <a:t> transitions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occur</a:t>
            </a:r>
            <a:r>
              <a:rPr lang="fr-FR" dirty="0" smtClean="0"/>
              <a:t> in the nucleus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17835" y="5212050"/>
            <a:ext cx="9721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S. </a:t>
            </a:r>
            <a:r>
              <a:rPr lang="fr-FR" sz="1000" dirty="0" err="1"/>
              <a:t>Rosseland</a:t>
            </a:r>
            <a:r>
              <a:rPr lang="fr-FR" sz="1000" dirty="0"/>
              <a:t>, "Zur </a:t>
            </a:r>
            <a:r>
              <a:rPr lang="fr-FR" sz="1000" dirty="0" err="1"/>
              <a:t>Quantentheorie</a:t>
            </a:r>
            <a:r>
              <a:rPr lang="fr-FR" sz="1000" dirty="0"/>
              <a:t> der </a:t>
            </a:r>
            <a:r>
              <a:rPr lang="fr-FR" sz="1000" dirty="0" err="1"/>
              <a:t>radioaktiven</a:t>
            </a:r>
            <a:r>
              <a:rPr lang="fr-FR" sz="1000" dirty="0"/>
              <a:t> </a:t>
            </a:r>
            <a:r>
              <a:rPr lang="fr-FR" sz="1000" dirty="0" err="1"/>
              <a:t>Zerfallsvorgange</a:t>
            </a:r>
            <a:r>
              <a:rPr lang="fr-FR" sz="1000" dirty="0"/>
              <a:t>," </a:t>
            </a:r>
            <a:r>
              <a:rPr lang="fr-FR" sz="1000" i="1" dirty="0"/>
              <a:t>Z. Phys. </a:t>
            </a:r>
            <a:r>
              <a:rPr lang="fr-FR" sz="1000" dirty="0"/>
              <a:t>4 (1921), </a:t>
            </a:r>
            <a:r>
              <a:rPr lang="fr-FR" sz="1000" dirty="0" smtClean="0"/>
              <a:t>173</a:t>
            </a:r>
            <a:r>
              <a:rPr lang="fr-FR" sz="1000" dirty="0"/>
              <a:t>-181, p. 173 </a:t>
            </a:r>
          </a:p>
          <a:p>
            <a:endParaRPr lang="fr-FR" dirty="0"/>
          </a:p>
        </p:txBody>
      </p:sp>
      <p:pic>
        <p:nvPicPr>
          <p:cNvPr id="4" name="Image 3" descr="Smekal_2ndty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27" y="746062"/>
            <a:ext cx="2952328" cy="39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560839" cy="432048"/>
          </a:xfrm>
        </p:spPr>
        <p:txBody>
          <a:bodyPr>
            <a:normAutofit/>
          </a:bodyPr>
          <a:lstStyle/>
          <a:p>
            <a:r>
              <a:rPr lang="fr-FR" dirty="0"/>
              <a:t>First gamma </a:t>
            </a:r>
            <a:r>
              <a:rPr lang="fr-FR" dirty="0" err="1"/>
              <a:t>then</a:t>
            </a:r>
            <a:r>
              <a:rPr lang="fr-FR" dirty="0"/>
              <a:t> beta or 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?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80737" y="1013520"/>
            <a:ext cx="10592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 Berlin, the </a:t>
            </a:r>
            <a:r>
              <a:rPr lang="fr-FR" dirty="0" err="1" smtClean="0"/>
              <a:t>key</a:t>
            </a:r>
            <a:r>
              <a:rPr lang="fr-FR" dirty="0" smtClean="0"/>
              <a:t> to the solution </a:t>
            </a:r>
            <a:r>
              <a:rPr lang="fr-FR" dirty="0" err="1" smtClean="0"/>
              <a:t>was</a:t>
            </a:r>
            <a:r>
              <a:rPr lang="fr-FR" dirty="0" smtClean="0"/>
              <a:t> to </a:t>
            </a:r>
            <a:r>
              <a:rPr lang="fr-FR" dirty="0" err="1" smtClean="0"/>
              <a:t>investigate</a:t>
            </a:r>
            <a:r>
              <a:rPr lang="fr-FR" dirty="0" smtClean="0"/>
              <a:t> the beta-line </a:t>
            </a:r>
            <a:r>
              <a:rPr lang="fr-FR" dirty="0" err="1" smtClean="0"/>
              <a:t>spectra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alpha sources </a:t>
            </a:r>
            <a:endParaRPr lang="fr-FR" dirty="0"/>
          </a:p>
        </p:txBody>
      </p:sp>
      <p:pic>
        <p:nvPicPr>
          <p:cNvPr id="11" name="Image 10" descr="diffbeta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11" y="1805608"/>
            <a:ext cx="6324600" cy="11557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201811" y="3461792"/>
            <a:ext cx="10297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Meitner </a:t>
            </a:r>
            <a:r>
              <a:rPr lang="fr-FR" dirty="0" err="1" smtClean="0"/>
              <a:t>studies</a:t>
            </a:r>
            <a:r>
              <a:rPr lang="fr-FR" dirty="0" smtClean="0"/>
              <a:t> the beta-line </a:t>
            </a:r>
            <a:r>
              <a:rPr lang="fr-FR" dirty="0" err="1" smtClean="0"/>
              <a:t>spectrum</a:t>
            </a:r>
            <a:r>
              <a:rPr lang="fr-FR" dirty="0" smtClean="0"/>
              <a:t> of Radioactinium [=</a:t>
            </a:r>
            <a:r>
              <a:rPr lang="fr-FR" baseline="30000" dirty="0" smtClean="0"/>
              <a:t>227</a:t>
            </a:r>
            <a:r>
              <a:rPr lang="fr-FR" dirty="0" smtClean="0"/>
              <a:t>Th] and Actinium X [=</a:t>
            </a:r>
            <a:r>
              <a:rPr lang="fr-FR" baseline="30000" dirty="0" smtClean="0"/>
              <a:t>223</a:t>
            </a:r>
            <a:r>
              <a:rPr lang="fr-FR" dirty="0" smtClean="0"/>
              <a:t>Ra] and </a:t>
            </a:r>
            <a:r>
              <a:rPr lang="fr-FR" dirty="0" err="1" smtClean="0"/>
              <a:t>proves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/>
              <a:t> </a:t>
            </a:r>
            <a:r>
              <a:rPr lang="fr-FR" dirty="0" smtClean="0"/>
              <a:t>the beta-line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occurs</a:t>
            </a:r>
            <a:r>
              <a:rPr lang="fr-FR" dirty="0" smtClean="0"/>
              <a:t> in the </a:t>
            </a:r>
            <a:r>
              <a:rPr lang="fr-FR" dirty="0" err="1" smtClean="0"/>
              <a:t>daughter</a:t>
            </a:r>
            <a:r>
              <a:rPr lang="fr-FR" dirty="0" smtClean="0"/>
              <a:t> nucleus</a:t>
            </a:r>
          </a:p>
          <a:p>
            <a:endParaRPr lang="fr-FR" dirty="0"/>
          </a:p>
          <a:p>
            <a:r>
              <a:rPr lang="fr-FR" sz="1000" dirty="0"/>
              <a:t>L. Meitner, "Die </a:t>
            </a:r>
            <a:r>
              <a:rPr lang="fr-FR" sz="1000" dirty="0" smtClean="0"/>
              <a:t>Gamma-</a:t>
            </a:r>
            <a:r>
              <a:rPr lang="fr-FR" sz="1000" dirty="0" err="1"/>
              <a:t>Strahlung</a:t>
            </a:r>
            <a:r>
              <a:rPr lang="fr-FR" sz="1000" dirty="0"/>
              <a:t> der </a:t>
            </a:r>
            <a:r>
              <a:rPr lang="fr-FR" sz="1000" dirty="0" err="1"/>
              <a:t>Actiniumreihe</a:t>
            </a:r>
            <a:r>
              <a:rPr lang="fr-FR" sz="1000" dirty="0"/>
              <a:t> </a:t>
            </a:r>
            <a:r>
              <a:rPr lang="fr-FR" sz="1000" dirty="0" err="1"/>
              <a:t>und</a:t>
            </a:r>
            <a:r>
              <a:rPr lang="fr-FR" sz="1000" dirty="0"/>
              <a:t> der </a:t>
            </a:r>
            <a:r>
              <a:rPr lang="fr-FR" sz="1000" dirty="0" err="1"/>
              <a:t>Nachweis</a:t>
            </a:r>
            <a:r>
              <a:rPr lang="fr-FR" sz="1000" dirty="0"/>
              <a:t> </a:t>
            </a:r>
            <a:r>
              <a:rPr lang="fr-FR" sz="1000" dirty="0" err="1"/>
              <a:t>dass</a:t>
            </a:r>
            <a:r>
              <a:rPr lang="fr-FR" sz="1000" dirty="0"/>
              <a:t> die </a:t>
            </a:r>
            <a:r>
              <a:rPr lang="fr-FR" sz="1000" dirty="0" smtClean="0"/>
              <a:t>Gamma-</a:t>
            </a:r>
            <a:r>
              <a:rPr lang="fr-FR" sz="1000" dirty="0" err="1"/>
              <a:t>Strahlen</a:t>
            </a:r>
            <a:r>
              <a:rPr lang="fr-FR" sz="1000" dirty="0"/>
              <a:t> </a:t>
            </a:r>
            <a:r>
              <a:rPr lang="fr-FR" sz="1000" dirty="0" err="1"/>
              <a:t>erst</a:t>
            </a:r>
            <a:r>
              <a:rPr lang="fr-FR" sz="1000" dirty="0"/>
              <a:t> </a:t>
            </a:r>
            <a:r>
              <a:rPr lang="fr-FR" sz="1000" dirty="0" err="1"/>
              <a:t>nach</a:t>
            </a:r>
            <a:r>
              <a:rPr lang="fr-FR" sz="1000" dirty="0"/>
              <a:t> </a:t>
            </a:r>
            <a:r>
              <a:rPr lang="fr-FR" sz="1000" dirty="0" err="1"/>
              <a:t>erfolgtem</a:t>
            </a:r>
            <a:r>
              <a:rPr lang="fr-FR" sz="1000" dirty="0"/>
              <a:t> </a:t>
            </a:r>
            <a:r>
              <a:rPr lang="fr-FR" sz="1000" dirty="0" err="1"/>
              <a:t>Atomzerfall</a:t>
            </a:r>
            <a:r>
              <a:rPr lang="fr-FR" sz="1000" dirty="0"/>
              <a:t> </a:t>
            </a:r>
            <a:r>
              <a:rPr lang="fr-FR" sz="1000" dirty="0" err="1"/>
              <a:t>emittiert</a:t>
            </a:r>
            <a:r>
              <a:rPr lang="fr-FR" sz="1000" dirty="0"/>
              <a:t> </a:t>
            </a:r>
            <a:r>
              <a:rPr lang="fr-FR" sz="1000" dirty="0" err="1"/>
              <a:t>werden</a:t>
            </a:r>
            <a:r>
              <a:rPr lang="fr-FR" sz="1000" dirty="0"/>
              <a:t>," </a:t>
            </a:r>
            <a:r>
              <a:rPr lang="fr-FR" sz="1000" i="1" dirty="0"/>
              <a:t>Z. Phys. 34 </a:t>
            </a:r>
            <a:r>
              <a:rPr lang="fr-FR" sz="1000" dirty="0"/>
              <a:t>(1925), 807-</a:t>
            </a:r>
            <a:r>
              <a:rPr lang="fr-FR" sz="1000" dirty="0" smtClean="0"/>
              <a:t>818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9377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344815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First gamma </a:t>
            </a:r>
            <a:r>
              <a:rPr lang="fr-FR" dirty="0" err="1" smtClean="0"/>
              <a:t>then</a:t>
            </a:r>
            <a:r>
              <a:rPr lang="fr-FR" dirty="0" smtClean="0"/>
              <a:t> beta or the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73819" y="797496"/>
            <a:ext cx="6048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Ellis and </a:t>
            </a:r>
            <a:r>
              <a:rPr lang="fr-FR" dirty="0" err="1" smtClean="0"/>
              <a:t>Wooster</a:t>
            </a:r>
            <a:r>
              <a:rPr lang="fr-FR" dirty="0" smtClean="0"/>
              <a:t> </a:t>
            </a:r>
            <a:r>
              <a:rPr lang="fr-FR" dirty="0" err="1" smtClean="0"/>
              <a:t>prove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the beta-line </a:t>
            </a:r>
            <a:r>
              <a:rPr lang="fr-FR" dirty="0" err="1" smtClean="0"/>
              <a:t>spectrum</a:t>
            </a:r>
            <a:r>
              <a:rPr lang="fr-FR" dirty="0" smtClean="0"/>
              <a:t> of </a:t>
            </a:r>
            <a:r>
              <a:rPr lang="fr-FR" dirty="0" err="1" smtClean="0"/>
              <a:t>RaB</a:t>
            </a:r>
            <a:r>
              <a:rPr lang="fr-FR" dirty="0" smtClean="0"/>
              <a:t> corresponds to </a:t>
            </a:r>
            <a:r>
              <a:rPr lang="fr-FR" dirty="0" err="1" smtClean="0"/>
              <a:t>atomic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83 (and not 82!) </a:t>
            </a:r>
          </a:p>
          <a:p>
            <a:r>
              <a:rPr lang="fr-FR" dirty="0"/>
              <a:t>	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	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922040" y="2239978"/>
            <a:ext cx="4824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C.D. Ellis and W.A. </a:t>
            </a:r>
            <a:r>
              <a:rPr lang="fr-FR" sz="1000" dirty="0" err="1"/>
              <a:t>Wooster</a:t>
            </a:r>
            <a:r>
              <a:rPr lang="fr-FR" sz="1000" dirty="0"/>
              <a:t>, "The </a:t>
            </a:r>
            <a:r>
              <a:rPr lang="fr-FR" sz="1000" dirty="0" err="1"/>
              <a:t>Atomic</a:t>
            </a:r>
            <a:r>
              <a:rPr lang="fr-FR" sz="1000" dirty="0"/>
              <a:t> </a:t>
            </a:r>
            <a:r>
              <a:rPr lang="fr-FR" sz="1000" dirty="0" err="1"/>
              <a:t>Number</a:t>
            </a:r>
            <a:r>
              <a:rPr lang="fr-FR" sz="1000" dirty="0"/>
              <a:t> of a Radioactive </a:t>
            </a:r>
            <a:r>
              <a:rPr lang="fr-FR" sz="1000" dirty="0" err="1"/>
              <a:t>Element</a:t>
            </a:r>
            <a:r>
              <a:rPr lang="fr-FR" sz="1000" dirty="0"/>
              <a:t> </a:t>
            </a:r>
            <a:r>
              <a:rPr lang="fr-FR" sz="1000" dirty="0" err="1"/>
              <a:t>at</a:t>
            </a:r>
            <a:r>
              <a:rPr lang="fr-FR" sz="1000" dirty="0"/>
              <a:t> the Moment of Emission of the </a:t>
            </a:r>
            <a:r>
              <a:rPr lang="fr-FR" sz="1000" dirty="0" smtClean="0"/>
              <a:t>gamma-</a:t>
            </a:r>
            <a:r>
              <a:rPr lang="fr-FR" sz="1000" dirty="0"/>
              <a:t>Ray," </a:t>
            </a:r>
            <a:r>
              <a:rPr lang="fr-FR" sz="1000" i="1" dirty="0" smtClean="0"/>
              <a:t>Proc</a:t>
            </a:r>
            <a:r>
              <a:rPr lang="fr-FR" sz="1000" i="1" dirty="0"/>
              <a:t>. </a:t>
            </a:r>
            <a:r>
              <a:rPr lang="fr-FR" sz="1000" i="1" dirty="0" err="1"/>
              <a:t>Camb</a:t>
            </a:r>
            <a:r>
              <a:rPr lang="fr-FR" sz="1000" i="1" dirty="0"/>
              <a:t>. Phil. </a:t>
            </a:r>
            <a:r>
              <a:rPr lang="fr-FR" sz="1000" i="1" dirty="0" smtClean="0"/>
              <a:t>Soc</a:t>
            </a:r>
            <a:r>
              <a:rPr lang="fr-FR" sz="1000" i="1" dirty="0"/>
              <a:t>. </a:t>
            </a:r>
            <a:r>
              <a:rPr lang="fr-FR" sz="1000" dirty="0"/>
              <a:t>22 (1923-25), 844-848 </a:t>
            </a:r>
          </a:p>
          <a:p>
            <a:endParaRPr lang="fr-FR" dirty="0"/>
          </a:p>
        </p:txBody>
      </p:sp>
      <p:pic>
        <p:nvPicPr>
          <p:cNvPr id="3" name="Image 2" descr="RabBetaline_EllisWoos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5" y="941512"/>
            <a:ext cx="4381500" cy="4051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1811" y="3054712"/>
            <a:ext cx="6048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/>
              <a:t>Simultaneous</a:t>
            </a:r>
            <a:r>
              <a:rPr lang="fr-FR" dirty="0" smtClean="0"/>
              <a:t> </a:t>
            </a:r>
            <a:r>
              <a:rPr lang="fr-FR" dirty="0" err="1" smtClean="0"/>
              <a:t>measurement</a:t>
            </a:r>
            <a:r>
              <a:rPr lang="fr-FR" dirty="0" smtClean="0"/>
              <a:t> of the </a:t>
            </a:r>
            <a:r>
              <a:rPr lang="fr-FR" dirty="0" err="1" smtClean="0"/>
              <a:t>natural</a:t>
            </a:r>
            <a:r>
              <a:rPr lang="fr-FR" dirty="0" smtClean="0"/>
              <a:t> beta </a:t>
            </a:r>
            <a:r>
              <a:rPr lang="fr-FR" dirty="0" err="1" smtClean="0"/>
              <a:t>spectrum</a:t>
            </a:r>
            <a:r>
              <a:rPr lang="fr-FR" dirty="0" smtClean="0"/>
              <a:t> of </a:t>
            </a:r>
            <a:r>
              <a:rPr lang="fr-FR" dirty="0" err="1" smtClean="0"/>
              <a:t>RaB</a:t>
            </a:r>
            <a:r>
              <a:rPr lang="fr-FR" dirty="0" smtClean="0"/>
              <a:t> 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/>
              <a:t> </a:t>
            </a:r>
            <a:r>
              <a:rPr lang="fr-FR" dirty="0" smtClean="0"/>
              <a:t>the one of Pt </a:t>
            </a:r>
            <a:r>
              <a:rPr lang="fr-FR" dirty="0" err="1" smtClean="0"/>
              <a:t>excited</a:t>
            </a:r>
            <a:r>
              <a:rPr lang="fr-FR" dirty="0" smtClean="0"/>
              <a:t> by the gamma rays of </a:t>
            </a:r>
            <a:r>
              <a:rPr lang="fr-FR" dirty="0" err="1" smtClean="0"/>
              <a:t>RaB</a:t>
            </a:r>
            <a:r>
              <a:rPr lang="fr-FR" dirty="0" smtClean="0"/>
              <a:t>:</a:t>
            </a:r>
          </a:p>
          <a:p>
            <a:pPr algn="just"/>
            <a:r>
              <a:rPr lang="fr-FR" dirty="0" smtClean="0"/>
              <a:t>		</a:t>
            </a:r>
            <a:r>
              <a:rPr lang="fr-FR" dirty="0" err="1" smtClean="0"/>
              <a:t>E</a:t>
            </a:r>
            <a:r>
              <a:rPr lang="fr-FR" baseline="-25000" dirty="0" err="1" smtClean="0"/>
              <a:t>Pt</a:t>
            </a:r>
            <a:r>
              <a:rPr lang="fr-FR" dirty="0" err="1" smtClean="0"/>
              <a:t>-E</a:t>
            </a:r>
            <a:r>
              <a:rPr lang="fr-FR" baseline="-25000" dirty="0" err="1" smtClean="0"/>
              <a:t>Ra</a:t>
            </a:r>
            <a:r>
              <a:rPr lang="fr-FR" dirty="0" smtClean="0"/>
              <a:t> = </a:t>
            </a:r>
            <a:r>
              <a:rPr lang="fr-FR" dirty="0" err="1" smtClean="0"/>
              <a:t>K</a:t>
            </a:r>
            <a:r>
              <a:rPr lang="fr-FR" baseline="-25000" dirty="0" err="1" smtClean="0"/>
              <a:t>RaB</a:t>
            </a:r>
            <a:r>
              <a:rPr lang="fr-FR" baseline="-25000" dirty="0"/>
              <a:t> </a:t>
            </a:r>
            <a:r>
              <a:rPr lang="fr-FR" baseline="-25000" dirty="0" smtClean="0"/>
              <a:t>or</a:t>
            </a:r>
            <a:r>
              <a:rPr lang="fr-FR" dirty="0" smtClean="0"/>
              <a:t> </a:t>
            </a:r>
            <a:r>
              <a:rPr lang="fr-FR" baseline="-25000" dirty="0" smtClean="0"/>
              <a:t>C</a:t>
            </a:r>
            <a:r>
              <a:rPr lang="fr-FR" dirty="0" smtClean="0"/>
              <a:t> - </a:t>
            </a:r>
            <a:r>
              <a:rPr lang="fr-FR" dirty="0" err="1" smtClean="0"/>
              <a:t>K</a:t>
            </a:r>
            <a:r>
              <a:rPr lang="fr-FR" baseline="-25000" dirty="0" err="1" smtClean="0"/>
              <a:t>Pt</a:t>
            </a:r>
            <a:endParaRPr lang="fr-FR" baseline="-25000" dirty="0" smtClean="0"/>
          </a:p>
          <a:p>
            <a:pPr algn="just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13979" y="5117976"/>
            <a:ext cx="8026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=&gt; gamma rays are </a:t>
            </a:r>
            <a:r>
              <a:rPr lang="fr-FR" dirty="0" err="1"/>
              <a:t>emitted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nuclear</a:t>
            </a:r>
            <a:r>
              <a:rPr lang="fr-FR" dirty="0"/>
              <a:t> change has </a:t>
            </a:r>
            <a:r>
              <a:rPr lang="fr-FR" dirty="0" err="1"/>
              <a:t>taken</a:t>
            </a:r>
            <a:r>
              <a:rPr lang="fr-FR" dirty="0"/>
              <a:t> place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05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9963" y="149424"/>
            <a:ext cx="7704855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The </a:t>
            </a:r>
            <a:r>
              <a:rPr lang="fr-FR" dirty="0" err="1" smtClean="0"/>
              <a:t>continuous</a:t>
            </a:r>
            <a:r>
              <a:rPr lang="fr-FR" dirty="0" smtClean="0"/>
              <a:t> nature of the beta </a:t>
            </a:r>
            <a:r>
              <a:rPr lang="fr-FR" dirty="0" err="1" smtClean="0"/>
              <a:t>spectrum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real !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0" name="Image 9" descr="RadiumEbetaspe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504"/>
            <a:ext cx="3733925" cy="2592288"/>
          </a:xfrm>
          <a:prstGeom prst="rect">
            <a:avLst/>
          </a:prstGeom>
        </p:spPr>
      </p:pic>
      <p:pic>
        <p:nvPicPr>
          <p:cNvPr id="11" name="Image 10" descr="EllisterWooster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 r="-515" b="15136"/>
          <a:stretch/>
        </p:blipFill>
        <p:spPr>
          <a:xfrm>
            <a:off x="3730203" y="941512"/>
            <a:ext cx="3542457" cy="247119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01811" y="3533800"/>
            <a:ext cx="7200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C.D. Ellis and W.A. </a:t>
            </a:r>
            <a:r>
              <a:rPr lang="fr-FR" sz="1000" dirty="0" err="1"/>
              <a:t>Wooster</a:t>
            </a:r>
            <a:r>
              <a:rPr lang="fr-FR" sz="1000" dirty="0"/>
              <a:t>, "The </a:t>
            </a:r>
            <a:r>
              <a:rPr lang="fr-FR" sz="1000" dirty="0" err="1"/>
              <a:t>Average</a:t>
            </a:r>
            <a:r>
              <a:rPr lang="fr-FR" sz="1000" dirty="0"/>
              <a:t> </a:t>
            </a:r>
            <a:r>
              <a:rPr lang="fr-FR" sz="1000" dirty="0" err="1"/>
              <a:t>Energy</a:t>
            </a:r>
            <a:r>
              <a:rPr lang="fr-FR" sz="1000" dirty="0"/>
              <a:t> of </a:t>
            </a:r>
            <a:r>
              <a:rPr lang="fr-FR" sz="1000" dirty="0" err="1"/>
              <a:t>Disintegration</a:t>
            </a:r>
            <a:r>
              <a:rPr lang="fr-FR" sz="1000" dirty="0"/>
              <a:t> of Radium E," </a:t>
            </a:r>
            <a:r>
              <a:rPr lang="fr-FR" sz="1000" i="1" dirty="0"/>
              <a:t>Proc. </a:t>
            </a:r>
            <a:r>
              <a:rPr lang="fr-FR" sz="1000" i="1" dirty="0" smtClean="0"/>
              <a:t>Roy</a:t>
            </a:r>
            <a:r>
              <a:rPr lang="fr-FR" sz="1000" i="1" dirty="0"/>
              <a:t>. Soc. </a:t>
            </a:r>
            <a:r>
              <a:rPr lang="fr-FR" sz="1000" i="1" dirty="0" smtClean="0"/>
              <a:t>A 117 </a:t>
            </a:r>
            <a:r>
              <a:rPr lang="fr-FR" sz="1000" dirty="0"/>
              <a:t>(1927), 109-123.</a:t>
            </a:r>
            <a:br>
              <a:rPr lang="fr-FR" sz="1000" dirty="0"/>
            </a:br>
            <a:endParaRPr lang="fr-FR" sz="1000" dirty="0"/>
          </a:p>
          <a:p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73819" y="4082569"/>
            <a:ext cx="10369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1930: W. Pauli suggests the existence of a new neutral, ~massless particle, which he calls </a:t>
            </a:r>
            <a:r>
              <a:rPr lang="en-GB" altLang="ja-JP" dirty="0"/>
              <a:t>‘</a:t>
            </a:r>
            <a:r>
              <a:rPr lang="en-GB" altLang="ja-JP" dirty="0" err="1"/>
              <a:t>neutronen</a:t>
            </a:r>
            <a:r>
              <a:rPr lang="en-GB" altLang="ja-JP" dirty="0"/>
              <a:t>’ and which would share the </a:t>
            </a:r>
            <a:r>
              <a:rPr lang="en-GB" altLang="ja-JP" dirty="0">
                <a:latin typeface="Symbol" charset="0"/>
                <a:sym typeface="Symbol" charset="0"/>
              </a:rPr>
              <a:t></a:t>
            </a:r>
            <a:r>
              <a:rPr lang="en-GB" altLang="ja-JP" dirty="0"/>
              <a:t>-decay energy with the e</a:t>
            </a:r>
            <a:r>
              <a:rPr lang="en-GB" altLang="ja-JP" baseline="30000" dirty="0" smtClean="0"/>
              <a:t>-</a:t>
            </a:r>
          </a:p>
          <a:p>
            <a:endParaRPr lang="en-GB" dirty="0"/>
          </a:p>
          <a:p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7186587" y="725487"/>
            <a:ext cx="3586188" cy="3218875"/>
            <a:chOff x="7186587" y="725487"/>
            <a:chExt cx="3586188" cy="3218875"/>
          </a:xfrm>
        </p:grpSpPr>
        <p:pic>
          <p:nvPicPr>
            <p:cNvPr id="16" name="Image 15" descr="Heatin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6587" y="725487"/>
              <a:ext cx="3586188" cy="2990771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7618635" y="3605808"/>
              <a:ext cx="2826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solidFill>
                    <a:srgbClr val="0080FF"/>
                  </a:solidFill>
                </a:rPr>
                <a:t>Average</a:t>
              </a:r>
              <a:r>
                <a:rPr lang="fr-FR" sz="1600" dirty="0" smtClean="0">
                  <a:solidFill>
                    <a:srgbClr val="0080FF"/>
                  </a:solidFill>
                </a:rPr>
                <a:t> </a:t>
              </a:r>
              <a:r>
                <a:rPr lang="fr-FR" sz="1600" dirty="0" err="1" smtClean="0">
                  <a:solidFill>
                    <a:srgbClr val="0080FF"/>
                  </a:solidFill>
                </a:rPr>
                <a:t>Energy</a:t>
              </a:r>
              <a:r>
                <a:rPr lang="fr-FR" sz="1600" dirty="0" smtClean="0">
                  <a:solidFill>
                    <a:srgbClr val="0080FF"/>
                  </a:solidFill>
                </a:rPr>
                <a:t> = 340 000 V</a:t>
              </a:r>
              <a:endParaRPr lang="fr-FR" sz="1600" dirty="0">
                <a:solidFill>
                  <a:srgbClr val="0080FF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345827" y="4829944"/>
            <a:ext cx="10081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1934: E</a:t>
            </a:r>
            <a:r>
              <a:rPr lang="en-GB" dirty="0"/>
              <a:t>. Fermi </a:t>
            </a:r>
            <a:r>
              <a:rPr lang="en-GB" altLang="ja-JP" dirty="0"/>
              <a:t>suggests the existence of a new force, the weak force, and derives a theory for  </a:t>
            </a:r>
            <a:r>
              <a:rPr lang="en-GB" altLang="ja-JP" dirty="0">
                <a:latin typeface="Symbol" charset="0"/>
                <a:sym typeface="Symbol" charset="0"/>
              </a:rPr>
              <a:t></a:t>
            </a:r>
            <a:r>
              <a:rPr lang="en-GB" altLang="ja-JP" dirty="0"/>
              <a:t> decay</a:t>
            </a:r>
            <a:endParaRPr lang="en-GB" dirty="0"/>
          </a:p>
          <a:p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5170363" y="1157536"/>
            <a:ext cx="1944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802211" y="1301552"/>
            <a:ext cx="33123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3802211" y="1445568"/>
            <a:ext cx="33123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3802211" y="1589584"/>
            <a:ext cx="2376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666307" y="1699200"/>
            <a:ext cx="2448272" cy="0"/>
          </a:xfrm>
          <a:prstGeom prst="line">
            <a:avLst/>
          </a:prstGeom>
          <a:ln>
            <a:solidFill>
              <a:srgbClr val="00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802211" y="1843200"/>
            <a:ext cx="3312368" cy="0"/>
          </a:xfrm>
          <a:prstGeom prst="line">
            <a:avLst/>
          </a:prstGeom>
          <a:ln>
            <a:solidFill>
              <a:srgbClr val="00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802211" y="1949624"/>
            <a:ext cx="1080120" cy="0"/>
          </a:xfrm>
          <a:prstGeom prst="line">
            <a:avLst/>
          </a:prstGeom>
          <a:ln>
            <a:solidFill>
              <a:srgbClr val="00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434059" y="1877616"/>
            <a:ext cx="990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[=</a:t>
            </a:r>
            <a:r>
              <a:rPr lang="fr-FR" baseline="30000" dirty="0" smtClean="0"/>
              <a:t>210</a:t>
            </a:r>
            <a:r>
              <a:rPr lang="fr-FR" dirty="0" smtClean="0"/>
              <a:t>Bi]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80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45828" y="540236"/>
            <a:ext cx="10081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i="1" dirty="0"/>
          </a:p>
          <a:p>
            <a:r>
              <a:rPr lang="fr-FR" dirty="0" smtClean="0"/>
              <a:t>First quantum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treatment</a:t>
            </a:r>
            <a:r>
              <a:rPr lang="fr-FR" dirty="0" smtClean="0"/>
              <a:t> of </a:t>
            </a:r>
            <a:r>
              <a:rPr lang="fr-FR" dirty="0" err="1" smtClean="0"/>
              <a:t>internal</a:t>
            </a:r>
            <a:r>
              <a:rPr lang="fr-FR" dirty="0" smtClean="0"/>
              <a:t> absorption of gamma rays </a:t>
            </a:r>
            <a:r>
              <a:rPr lang="fr-FR" dirty="0" err="1" smtClean="0"/>
              <a:t>from</a:t>
            </a:r>
            <a:r>
              <a:rPr lang="fr-FR" dirty="0" smtClean="0"/>
              <a:t> K </a:t>
            </a:r>
            <a:r>
              <a:rPr lang="fr-FR" dirty="0" err="1" smtClean="0"/>
              <a:t>levels</a:t>
            </a:r>
            <a:r>
              <a:rPr lang="fr-FR" dirty="0" smtClean="0"/>
              <a:t> by Bertha </a:t>
            </a:r>
            <a:r>
              <a:rPr lang="fr-FR" dirty="0" err="1" smtClean="0"/>
              <a:t>Swirles</a:t>
            </a:r>
            <a:r>
              <a:rPr lang="fr-FR" dirty="0" smtClean="0"/>
              <a:t> </a:t>
            </a:r>
            <a:r>
              <a:rPr lang="fr-FR" dirty="0" err="1" smtClean="0"/>
              <a:t>assuming</a:t>
            </a:r>
            <a:r>
              <a:rPr lang="fr-FR" dirty="0" smtClean="0"/>
              <a:t> a </a:t>
            </a:r>
            <a:r>
              <a:rPr lang="fr-FR" dirty="0" err="1" smtClean="0"/>
              <a:t>Hertzian</a:t>
            </a:r>
            <a:r>
              <a:rPr lang="fr-FR" dirty="0" smtClean="0"/>
              <a:t> doublet </a:t>
            </a:r>
            <a:r>
              <a:rPr lang="fr-FR" dirty="0" err="1" smtClean="0"/>
              <a:t>placed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center of the </a:t>
            </a:r>
            <a:r>
              <a:rPr lang="fr-FR" dirty="0" err="1" smtClean="0"/>
              <a:t>atom</a:t>
            </a:r>
            <a:r>
              <a:rPr lang="fr-FR" dirty="0" smtClean="0"/>
              <a:t>: values are ~10 times </a:t>
            </a:r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endParaRPr lang="fr-FR" dirty="0" smtClean="0"/>
          </a:p>
          <a:p>
            <a:endParaRPr lang="fr-FR" i="1" dirty="0"/>
          </a:p>
          <a:p>
            <a:endParaRPr lang="fr-FR" i="1" dirty="0"/>
          </a:p>
          <a:p>
            <a:r>
              <a:rPr lang="fr-FR" dirty="0" err="1" smtClean="0"/>
              <a:t>Internal</a:t>
            </a:r>
            <a:r>
              <a:rPr lang="fr-FR" dirty="0" smtClean="0"/>
              <a:t>-absorption coefficients</a:t>
            </a:r>
            <a:r>
              <a:rPr lang="fr-FR" dirty="0"/>
              <a:t> </a:t>
            </a:r>
            <a:r>
              <a:rPr lang="fr-FR" dirty="0" smtClean="0"/>
              <a:t>show </a:t>
            </a:r>
            <a:r>
              <a:rPr lang="fr-FR" dirty="0"/>
              <a:t>no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dependence</a:t>
            </a:r>
            <a:r>
              <a:rPr lang="fr-FR" dirty="0"/>
              <a:t> on 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/>
              <a:t>.</a:t>
            </a:r>
            <a:r>
              <a:rPr lang="fr-FR" dirty="0" smtClean="0"/>
              <a:t> </a:t>
            </a:r>
            <a:r>
              <a:rPr lang="fr-FR" dirty="0" err="1"/>
              <a:t>Moreover</a:t>
            </a:r>
            <a:r>
              <a:rPr lang="fr-FR" dirty="0"/>
              <a:t>, the </a:t>
            </a:r>
            <a:r>
              <a:rPr lang="fr-FR" dirty="0" err="1"/>
              <a:t>internal</a:t>
            </a:r>
            <a:r>
              <a:rPr lang="fr-FR" dirty="0"/>
              <a:t>-absorption coefficients </a:t>
            </a:r>
            <a:r>
              <a:rPr lang="fr-FR" dirty="0" smtClean="0"/>
              <a:t>are </a:t>
            </a:r>
            <a:r>
              <a:rPr lang="fr-FR" dirty="0" err="1"/>
              <a:t>usually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orders</a:t>
            </a:r>
            <a:r>
              <a:rPr lang="fr-FR" dirty="0"/>
              <a:t> of magnitude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the </a:t>
            </a:r>
            <a:r>
              <a:rPr lang="fr-FR" dirty="0" err="1"/>
              <a:t>external</a:t>
            </a:r>
            <a:r>
              <a:rPr lang="fr-FR" dirty="0"/>
              <a:t>-absorption </a:t>
            </a:r>
            <a:r>
              <a:rPr lang="fr-FR" dirty="0" smtClean="0"/>
              <a:t>coefficients</a:t>
            </a:r>
            <a:endParaRPr lang="fr-FR" i="1" dirty="0"/>
          </a:p>
          <a:p>
            <a:endParaRPr lang="fr-FR" i="1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13979" y="1899682"/>
            <a:ext cx="48847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B. </a:t>
            </a:r>
            <a:r>
              <a:rPr lang="fr-FR" sz="1000" dirty="0" err="1"/>
              <a:t>Swirles</a:t>
            </a:r>
            <a:r>
              <a:rPr lang="fr-FR" sz="1000" dirty="0"/>
              <a:t>, "The </a:t>
            </a:r>
            <a:r>
              <a:rPr lang="fr-FR" sz="1000" dirty="0" err="1"/>
              <a:t>Internal</a:t>
            </a:r>
            <a:r>
              <a:rPr lang="fr-FR" sz="1000" dirty="0"/>
              <a:t> Conversion of </a:t>
            </a:r>
            <a:r>
              <a:rPr lang="fr-FR" sz="1000" dirty="0" smtClean="0"/>
              <a:t>Gamma Rays</a:t>
            </a:r>
            <a:r>
              <a:rPr lang="fr-FR" sz="1000" dirty="0"/>
              <a:t>," </a:t>
            </a:r>
            <a:r>
              <a:rPr lang="fr-FR" sz="1000" i="1" dirty="0" err="1" smtClean="0"/>
              <a:t>Poc</a:t>
            </a:r>
            <a:r>
              <a:rPr lang="fr-FR" sz="1000" i="1" dirty="0"/>
              <a:t>. Roy. Soc. A116 </a:t>
            </a:r>
            <a:r>
              <a:rPr lang="fr-FR" sz="1000" dirty="0"/>
              <a:t>(1927) </a:t>
            </a:r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5827" y="3533800"/>
            <a:ext cx="10273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C.D. Ellis and C.H. Aston, "The </a:t>
            </a:r>
            <a:r>
              <a:rPr lang="fr-FR" sz="1000" dirty="0" err="1"/>
              <a:t>Absolute</a:t>
            </a:r>
            <a:r>
              <a:rPr lang="fr-FR" sz="1000" dirty="0"/>
              <a:t> </a:t>
            </a:r>
            <a:r>
              <a:rPr lang="fr-FR" sz="1000" dirty="0" err="1"/>
              <a:t>Intensities</a:t>
            </a:r>
            <a:r>
              <a:rPr lang="fr-FR" sz="1000" dirty="0"/>
              <a:t> and </a:t>
            </a:r>
            <a:r>
              <a:rPr lang="fr-FR" sz="1000" dirty="0" err="1"/>
              <a:t>Internal</a:t>
            </a:r>
            <a:r>
              <a:rPr lang="fr-FR" sz="1000" dirty="0"/>
              <a:t> Conversion Coefficients of the </a:t>
            </a:r>
            <a:r>
              <a:rPr lang="fr-FR" sz="1000" dirty="0" smtClean="0"/>
              <a:t>Gamma</a:t>
            </a:r>
            <a:r>
              <a:rPr lang="fr-FR" sz="1000" dirty="0"/>
              <a:t> </a:t>
            </a:r>
            <a:r>
              <a:rPr lang="fr-FR" sz="1000" dirty="0" smtClean="0"/>
              <a:t>Rays </a:t>
            </a:r>
            <a:r>
              <a:rPr lang="fr-FR" sz="1000" dirty="0"/>
              <a:t>of Radium B and Radium C," </a:t>
            </a:r>
            <a:r>
              <a:rPr lang="fr-FR" sz="1000" i="1" dirty="0" smtClean="0"/>
              <a:t>Proc</a:t>
            </a:r>
            <a:r>
              <a:rPr lang="fr-FR" sz="1000" i="1" dirty="0"/>
              <a:t>. Roy. Soc. A129 </a:t>
            </a:r>
            <a:r>
              <a:rPr lang="fr-FR" sz="1000" dirty="0"/>
              <a:t>(1930), 180-207 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06745" y="4397896"/>
            <a:ext cx="1053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« </a:t>
            </a:r>
            <a:r>
              <a:rPr lang="fr-FR" dirty="0" err="1"/>
              <a:t>W</a:t>
            </a:r>
            <a:r>
              <a:rPr lang="fr-FR" dirty="0" err="1" smtClean="0"/>
              <a:t>e</a:t>
            </a:r>
            <a:r>
              <a:rPr lang="fr-FR" dirty="0" smtClean="0"/>
              <a:t> </a:t>
            </a:r>
            <a:r>
              <a:rPr lang="fr-FR" dirty="0"/>
              <a:t>have no </a:t>
            </a:r>
            <a:r>
              <a:rPr lang="fr-FR" dirty="0" err="1"/>
              <a:t>hesitation</a:t>
            </a:r>
            <a:r>
              <a:rPr lang="fr-FR" dirty="0"/>
              <a:t> in </a:t>
            </a:r>
            <a:r>
              <a:rPr lang="fr-FR" dirty="0" err="1"/>
              <a:t>abandoning</a:t>
            </a:r>
            <a:r>
              <a:rPr lang="fr-FR" dirty="0"/>
              <a:t> the </a:t>
            </a:r>
            <a:r>
              <a:rPr lang="fr-FR" dirty="0" err="1"/>
              <a:t>hypothesis</a:t>
            </a:r>
            <a:r>
              <a:rPr lang="fr-FR" dirty="0"/>
              <a:t> of </a:t>
            </a:r>
            <a:r>
              <a:rPr lang="fr-FR" dirty="0" err="1"/>
              <a:t>only</a:t>
            </a:r>
            <a:r>
              <a:rPr lang="fr-FR" dirty="0"/>
              <a:t> radiative </a:t>
            </a:r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nucleus and </a:t>
            </a:r>
            <a:r>
              <a:rPr lang="fr-FR" dirty="0" err="1"/>
              <a:t>electronic</a:t>
            </a:r>
            <a:r>
              <a:rPr lang="fr-FR" dirty="0"/>
              <a:t> system, in </a:t>
            </a:r>
            <a:r>
              <a:rPr lang="fr-FR" dirty="0" err="1"/>
              <a:t>fact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point </a:t>
            </a:r>
            <a:r>
              <a:rPr lang="fr-FR" dirty="0" err="1"/>
              <a:t>directly</a:t>
            </a:r>
            <a:r>
              <a:rPr lang="fr-FR" dirty="0"/>
              <a:t> to a direct action of the nucleus on the </a:t>
            </a:r>
            <a:r>
              <a:rPr lang="fr-FR" dirty="0" err="1"/>
              <a:t>electronic</a:t>
            </a:r>
            <a:r>
              <a:rPr lang="fr-FR" dirty="0"/>
              <a:t> structure</a:t>
            </a:r>
            <a:r>
              <a:rPr lang="fr-FR" dirty="0" smtClean="0"/>
              <a:t>. »</a:t>
            </a:r>
            <a:endParaRPr lang="fr-FR" dirty="0"/>
          </a:p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713979" y="149424"/>
            <a:ext cx="789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+mj-lt"/>
              </a:rPr>
              <a:t>Back to the beta-line </a:t>
            </a:r>
            <a:r>
              <a:rPr lang="fr-FR" sz="2400" b="1" dirty="0" err="1" smtClean="0">
                <a:latin typeface="+mj-lt"/>
              </a:rPr>
              <a:t>spectrum</a:t>
            </a:r>
            <a:r>
              <a:rPr lang="fr-FR" sz="2400" b="1" dirty="0" smtClean="0">
                <a:latin typeface="+mj-lt"/>
              </a:rPr>
              <a:t> &amp; </a:t>
            </a:r>
            <a:r>
              <a:rPr lang="fr-FR" sz="2400" b="1" dirty="0" err="1" smtClean="0">
                <a:latin typeface="+mj-lt"/>
              </a:rPr>
              <a:t>internal</a:t>
            </a:r>
            <a:r>
              <a:rPr lang="fr-FR" sz="2400" b="1" dirty="0" smtClean="0">
                <a:latin typeface="+mj-lt"/>
              </a:rPr>
              <a:t> conversion</a:t>
            </a:r>
            <a:endParaRPr lang="fr-F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536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40871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Towards</a:t>
            </a:r>
            <a:r>
              <a:rPr lang="fr-FR" dirty="0" smtClean="0"/>
              <a:t> a </a:t>
            </a:r>
            <a:r>
              <a:rPr lang="fr-FR" dirty="0" err="1"/>
              <a:t>t</a:t>
            </a:r>
            <a:r>
              <a:rPr lang="fr-FR" dirty="0" err="1" smtClean="0"/>
              <a:t>heory</a:t>
            </a:r>
            <a:r>
              <a:rPr lang="fr-FR" dirty="0" smtClean="0"/>
              <a:t> of </a:t>
            </a:r>
            <a:r>
              <a:rPr lang="fr-FR" dirty="0" err="1" smtClean="0"/>
              <a:t>internal</a:t>
            </a:r>
            <a:r>
              <a:rPr lang="fr-FR" dirty="0" smtClean="0"/>
              <a:t> conversion (1)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197868"/>
            <a:ext cx="4557712" cy="727075"/>
          </a:xfrm>
        </p:spPr>
        <p:txBody>
          <a:bodyPr/>
          <a:lstStyle/>
          <a:p>
            <a:endParaRPr lang="fr-FR"/>
          </a:p>
        </p:txBody>
      </p:sp>
      <p:pic>
        <p:nvPicPr>
          <p:cNvPr id="10" name="Espace réservé du contenu 9" descr="Internalcoeff_radiumC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9" r="-369"/>
          <a:stretch>
            <a:fillRect/>
          </a:stretch>
        </p:blipFill>
        <p:spPr>
          <a:xfrm>
            <a:off x="-33189" y="725488"/>
            <a:ext cx="5754003" cy="4110576"/>
          </a:xfr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819150" y="725488"/>
            <a:ext cx="9823821" cy="3812480"/>
            <a:chOff x="819150" y="725488"/>
            <a:chExt cx="9823821" cy="3812480"/>
          </a:xfrm>
        </p:grpSpPr>
        <p:sp>
          <p:nvSpPr>
            <p:cNvPr id="11" name="ZoneTexte 10"/>
            <p:cNvSpPr txBox="1"/>
            <p:nvPr/>
          </p:nvSpPr>
          <p:spPr>
            <a:xfrm>
              <a:off x="5458395" y="725488"/>
              <a:ext cx="518457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Interaction of </a:t>
              </a:r>
              <a:r>
                <a:rPr lang="fr-FR" dirty="0" err="1" smtClean="0">
                  <a:solidFill>
                    <a:srgbClr val="FF0000"/>
                  </a:solidFill>
                </a:rPr>
                <a:t>electrons</a:t>
              </a:r>
              <a:r>
                <a:rPr lang="fr-FR" dirty="0" smtClean="0">
                  <a:solidFill>
                    <a:srgbClr val="FF0000"/>
                  </a:solidFill>
                </a:rPr>
                <a:t> in the </a:t>
              </a:r>
              <a:r>
                <a:rPr lang="fr-FR" dirty="0" err="1" smtClean="0">
                  <a:solidFill>
                    <a:srgbClr val="FF0000"/>
                  </a:solidFill>
                </a:rPr>
                <a:t>vicinity</a:t>
              </a:r>
              <a:r>
                <a:rPr lang="fr-FR" dirty="0" smtClean="0">
                  <a:solidFill>
                    <a:srgbClr val="FF0000"/>
                  </a:solidFill>
                </a:rPr>
                <a:t> of the nucleus </a:t>
              </a:r>
              <a:r>
                <a:rPr lang="fr-FR" dirty="0" err="1" smtClean="0">
                  <a:solidFill>
                    <a:srgbClr val="FF0000"/>
                  </a:solidFill>
                </a:rPr>
                <a:t>required</a:t>
              </a:r>
              <a:r>
                <a:rPr lang="fr-FR" dirty="0" smtClean="0">
                  <a:solidFill>
                    <a:srgbClr val="FF0000"/>
                  </a:solidFill>
                </a:rPr>
                <a:t> to </a:t>
              </a:r>
              <a:r>
                <a:rPr lang="fr-FR" dirty="0" err="1" smtClean="0">
                  <a:solidFill>
                    <a:srgbClr val="FF0000"/>
                  </a:solidFill>
                </a:rPr>
                <a:t>explain</a:t>
              </a:r>
              <a:r>
                <a:rPr lang="fr-FR" dirty="0" smtClean="0">
                  <a:solidFill>
                    <a:srgbClr val="FF0000"/>
                  </a:solidFill>
                </a:rPr>
                <a:t> the factor 10 </a:t>
              </a:r>
              <a:r>
                <a:rPr lang="fr-FR" dirty="0" err="1" smtClean="0">
                  <a:solidFill>
                    <a:srgbClr val="FF0000"/>
                  </a:solidFill>
                </a:rPr>
                <a:t>discrepancy</a:t>
              </a:r>
              <a:r>
                <a:rPr lang="fr-FR" dirty="0" smtClean="0">
                  <a:solidFill>
                    <a:srgbClr val="FF0000"/>
                  </a:solidFill>
                </a:rPr>
                <a:t>: « </a:t>
              </a:r>
              <a:r>
                <a:rPr lang="fr-FR" dirty="0" err="1" smtClean="0">
                  <a:solidFill>
                    <a:srgbClr val="FF0000"/>
                  </a:solidFill>
                </a:rPr>
                <a:t>penetration</a:t>
              </a:r>
              <a:r>
                <a:rPr lang="fr-FR" dirty="0" smtClean="0">
                  <a:solidFill>
                    <a:srgbClr val="FF0000"/>
                  </a:solidFill>
                </a:rPr>
                <a:t> » </a:t>
              </a:r>
              <a:r>
                <a:rPr lang="fr-FR" dirty="0" err="1" smtClean="0">
                  <a:solidFill>
                    <a:srgbClr val="FF0000"/>
                  </a:solidFill>
                </a:rPr>
                <a:t>effects</a:t>
              </a:r>
              <a:endParaRPr lang="fr-FR" dirty="0" smtClean="0">
                <a:solidFill>
                  <a:srgbClr val="FF0000"/>
                </a:solidFill>
              </a:endParaRPr>
            </a:p>
            <a:p>
              <a:r>
                <a:rPr lang="fr-FR" sz="1000" dirty="0"/>
                <a:t>H.R. </a:t>
              </a:r>
              <a:r>
                <a:rPr lang="fr-FR" sz="1000" dirty="0" err="1"/>
                <a:t>Hulme</a:t>
              </a:r>
              <a:r>
                <a:rPr lang="fr-FR" sz="1000" dirty="0"/>
                <a:t>, "The </a:t>
              </a:r>
              <a:r>
                <a:rPr lang="fr-FR" sz="1000" dirty="0" err="1"/>
                <a:t>Internal</a:t>
              </a:r>
              <a:r>
                <a:rPr lang="fr-FR" sz="1000" dirty="0"/>
                <a:t> Conversion Coefficient for Radium </a:t>
              </a:r>
              <a:r>
                <a:rPr lang="fr-FR" sz="1000" i="1" dirty="0"/>
                <a:t>C," </a:t>
              </a:r>
              <a:r>
                <a:rPr lang="fr-FR" sz="1000" i="1" dirty="0" smtClean="0"/>
                <a:t>Proc</a:t>
              </a:r>
              <a:r>
                <a:rPr lang="fr-FR" sz="1000" i="1" dirty="0"/>
                <a:t>. Roy. Soc. A138 </a:t>
              </a:r>
              <a:r>
                <a:rPr lang="fr-FR" sz="1000" dirty="0"/>
                <a:t>(1932), 643-66</a:t>
              </a:r>
            </a:p>
            <a:p>
              <a:r>
                <a:rPr lang="fr-FR" sz="1000" dirty="0" smtClean="0"/>
                <a:t>4</a:t>
              </a:r>
              <a:endParaRPr lang="fr-FR" dirty="0" smtClean="0"/>
            </a:p>
          </p:txBody>
        </p:sp>
        <p:sp>
          <p:nvSpPr>
            <p:cNvPr id="4" name="Forme libre 3"/>
            <p:cNvSpPr/>
            <p:nvPr/>
          </p:nvSpPr>
          <p:spPr>
            <a:xfrm>
              <a:off x="819150" y="2982218"/>
              <a:ext cx="4381500" cy="1555750"/>
            </a:xfrm>
            <a:custGeom>
              <a:avLst/>
              <a:gdLst>
                <a:gd name="connsiteX0" fmla="*/ 0 w 4381500"/>
                <a:gd name="connsiteY0" fmla="*/ 1555750 h 1555750"/>
                <a:gd name="connsiteX1" fmla="*/ 920750 w 4381500"/>
                <a:gd name="connsiteY1" fmla="*/ 1441450 h 1555750"/>
                <a:gd name="connsiteX2" fmla="*/ 1784350 w 4381500"/>
                <a:gd name="connsiteY2" fmla="*/ 1231900 h 1555750"/>
                <a:gd name="connsiteX3" fmla="*/ 2857500 w 4381500"/>
                <a:gd name="connsiteY3" fmla="*/ 831850 h 1555750"/>
                <a:gd name="connsiteX4" fmla="*/ 3721100 w 4381500"/>
                <a:gd name="connsiteY4" fmla="*/ 400050 h 1555750"/>
                <a:gd name="connsiteX5" fmla="*/ 4381500 w 4381500"/>
                <a:gd name="connsiteY5" fmla="*/ 0 h 155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1500" h="1555750">
                  <a:moveTo>
                    <a:pt x="0" y="1555750"/>
                  </a:moveTo>
                  <a:cubicBezTo>
                    <a:pt x="311679" y="1525587"/>
                    <a:pt x="623358" y="1495425"/>
                    <a:pt x="920750" y="1441450"/>
                  </a:cubicBezTo>
                  <a:cubicBezTo>
                    <a:pt x="1218142" y="1387475"/>
                    <a:pt x="1461558" y="1333500"/>
                    <a:pt x="1784350" y="1231900"/>
                  </a:cubicBezTo>
                  <a:cubicBezTo>
                    <a:pt x="2107142" y="1130300"/>
                    <a:pt x="2534708" y="970492"/>
                    <a:pt x="2857500" y="831850"/>
                  </a:cubicBezTo>
                  <a:cubicBezTo>
                    <a:pt x="3180292" y="693208"/>
                    <a:pt x="3467100" y="538692"/>
                    <a:pt x="3721100" y="400050"/>
                  </a:cubicBezTo>
                  <a:cubicBezTo>
                    <a:pt x="3975100" y="261408"/>
                    <a:pt x="4381500" y="0"/>
                    <a:pt x="4381500" y="0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849883" y="4901952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loses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meaning</a:t>
            </a:r>
            <a:r>
              <a:rPr lang="fr-FR" dirty="0" smtClean="0"/>
              <a:t>: gamma-ray and </a:t>
            </a:r>
            <a:r>
              <a:rPr lang="fr-FR" dirty="0" err="1" smtClean="0"/>
              <a:t>internal</a:t>
            </a:r>
            <a:r>
              <a:rPr lang="fr-FR" dirty="0" smtClean="0"/>
              <a:t>-conversion-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are 2 </a:t>
            </a:r>
            <a:r>
              <a:rPr lang="fr-FR" dirty="0" err="1" smtClean="0"/>
              <a:t>independent</a:t>
            </a:r>
            <a:r>
              <a:rPr lang="fr-FR" dirty="0" smtClean="0"/>
              <a:t> </a:t>
            </a:r>
            <a:r>
              <a:rPr lang="fr-FR" dirty="0" err="1" smtClean="0"/>
              <a:t>competing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endParaRPr lang="fr-FR" dirty="0"/>
          </a:p>
        </p:txBody>
      </p:sp>
      <p:grpSp>
        <p:nvGrpSpPr>
          <p:cNvPr id="15" name="Grouper 14"/>
          <p:cNvGrpSpPr/>
          <p:nvPr/>
        </p:nvGrpSpPr>
        <p:grpSpPr>
          <a:xfrm>
            <a:off x="795867" y="1125778"/>
            <a:ext cx="9631080" cy="3830184"/>
            <a:chOff x="795867" y="1125778"/>
            <a:chExt cx="9631080" cy="3830184"/>
          </a:xfrm>
        </p:grpSpPr>
        <p:sp>
          <p:nvSpPr>
            <p:cNvPr id="5" name="Forme libre 4"/>
            <p:cNvSpPr/>
            <p:nvPr/>
          </p:nvSpPr>
          <p:spPr>
            <a:xfrm>
              <a:off x="795867" y="1125778"/>
              <a:ext cx="3657600" cy="3386371"/>
            </a:xfrm>
            <a:custGeom>
              <a:avLst/>
              <a:gdLst>
                <a:gd name="connsiteX0" fmla="*/ 0 w 3657600"/>
                <a:gd name="connsiteY0" fmla="*/ 3386371 h 3386371"/>
                <a:gd name="connsiteX1" fmla="*/ 592666 w 3657600"/>
                <a:gd name="connsiteY1" fmla="*/ 3217052 h 3386371"/>
                <a:gd name="connsiteX2" fmla="*/ 1159933 w 3657600"/>
                <a:gd name="connsiteY2" fmla="*/ 2971540 h 3386371"/>
                <a:gd name="connsiteX3" fmla="*/ 1667933 w 3657600"/>
                <a:gd name="connsiteY3" fmla="*/ 2607505 h 3386371"/>
                <a:gd name="connsiteX4" fmla="*/ 2252133 w 3657600"/>
                <a:gd name="connsiteY4" fmla="*/ 2048754 h 3386371"/>
                <a:gd name="connsiteX5" fmla="*/ 2768600 w 3657600"/>
                <a:gd name="connsiteY5" fmla="*/ 1464605 h 3386371"/>
                <a:gd name="connsiteX6" fmla="*/ 3225800 w 3657600"/>
                <a:gd name="connsiteY6" fmla="*/ 761933 h 3386371"/>
                <a:gd name="connsiteX7" fmla="*/ 3657600 w 3657600"/>
                <a:gd name="connsiteY7" fmla="*/ 0 h 338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57600" h="3386371">
                  <a:moveTo>
                    <a:pt x="0" y="3386371"/>
                  </a:moveTo>
                  <a:cubicBezTo>
                    <a:pt x="199672" y="3336280"/>
                    <a:pt x="399344" y="3286190"/>
                    <a:pt x="592666" y="3217052"/>
                  </a:cubicBezTo>
                  <a:cubicBezTo>
                    <a:pt x="785988" y="3147913"/>
                    <a:pt x="980722" y="3073131"/>
                    <a:pt x="1159933" y="2971540"/>
                  </a:cubicBezTo>
                  <a:cubicBezTo>
                    <a:pt x="1339144" y="2869949"/>
                    <a:pt x="1485900" y="2761303"/>
                    <a:pt x="1667933" y="2607505"/>
                  </a:cubicBezTo>
                  <a:cubicBezTo>
                    <a:pt x="1849966" y="2453707"/>
                    <a:pt x="2068689" y="2239237"/>
                    <a:pt x="2252133" y="2048754"/>
                  </a:cubicBezTo>
                  <a:cubicBezTo>
                    <a:pt x="2435577" y="1858271"/>
                    <a:pt x="2606322" y="1679075"/>
                    <a:pt x="2768600" y="1464605"/>
                  </a:cubicBezTo>
                  <a:cubicBezTo>
                    <a:pt x="2930878" y="1250135"/>
                    <a:pt x="3077633" y="1006034"/>
                    <a:pt x="3225800" y="761933"/>
                  </a:cubicBezTo>
                  <a:cubicBezTo>
                    <a:pt x="3373967" y="517832"/>
                    <a:pt x="3657600" y="0"/>
                    <a:pt x="3657600" y="0"/>
                  </a:cubicBezTo>
                </a:path>
              </a:pathLst>
            </a:custGeom>
            <a:ln w="38100" cmpd="sng">
              <a:solidFill>
                <a:srgbClr val="008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458395" y="2093640"/>
              <a:ext cx="496855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 err="1">
                  <a:solidFill>
                    <a:srgbClr val="0080FF"/>
                  </a:solidFill>
                </a:rPr>
                <a:t>Quadrupole</a:t>
              </a:r>
              <a:r>
                <a:rPr lang="fr-FR" dirty="0">
                  <a:solidFill>
                    <a:srgbClr val="0080FF"/>
                  </a:solidFill>
                </a:rPr>
                <a:t> </a:t>
              </a:r>
              <a:r>
                <a:rPr lang="fr-FR" dirty="0" err="1">
                  <a:solidFill>
                    <a:srgbClr val="0080FF"/>
                  </a:solidFill>
                </a:rPr>
                <a:t>electric</a:t>
              </a:r>
              <a:r>
                <a:rPr lang="fr-FR" dirty="0">
                  <a:solidFill>
                    <a:srgbClr val="0080FF"/>
                  </a:solidFill>
                </a:rPr>
                <a:t> </a:t>
              </a:r>
              <a:r>
                <a:rPr lang="fr-FR" dirty="0" err="1">
                  <a:solidFill>
                    <a:srgbClr val="0080FF"/>
                  </a:solidFill>
                </a:rPr>
                <a:t>field</a:t>
              </a:r>
              <a:r>
                <a:rPr lang="fr-FR" dirty="0">
                  <a:solidFill>
                    <a:srgbClr val="0080FF"/>
                  </a:solidFill>
                </a:rPr>
                <a:t> </a:t>
              </a:r>
              <a:r>
                <a:rPr lang="fr-FR" dirty="0" err="1">
                  <a:solidFill>
                    <a:srgbClr val="0080FF"/>
                  </a:solidFill>
                </a:rPr>
                <a:t>is</a:t>
              </a:r>
              <a:r>
                <a:rPr lang="fr-FR" dirty="0">
                  <a:solidFill>
                    <a:srgbClr val="0080FF"/>
                  </a:solidFill>
                </a:rPr>
                <a:t> </a:t>
              </a:r>
              <a:r>
                <a:rPr lang="fr-FR" dirty="0" err="1">
                  <a:solidFill>
                    <a:srgbClr val="0080FF"/>
                  </a:solidFill>
                </a:rPr>
                <a:t>necessary</a:t>
              </a:r>
              <a:r>
                <a:rPr lang="fr-FR" dirty="0">
                  <a:solidFill>
                    <a:srgbClr val="0080FF"/>
                  </a:solidFill>
                </a:rPr>
                <a:t> to </a:t>
              </a:r>
              <a:r>
                <a:rPr lang="fr-FR" dirty="0" err="1">
                  <a:solidFill>
                    <a:srgbClr val="0080FF"/>
                  </a:solidFill>
                </a:rPr>
                <a:t>reproduce</a:t>
              </a:r>
              <a:r>
                <a:rPr lang="fr-FR" dirty="0">
                  <a:solidFill>
                    <a:srgbClr val="0080FF"/>
                  </a:solidFill>
                </a:rPr>
                <a:t> </a:t>
              </a:r>
              <a:r>
                <a:rPr lang="fr-FR" dirty="0" err="1">
                  <a:solidFill>
                    <a:srgbClr val="0080FF"/>
                  </a:solidFill>
                </a:rPr>
                <a:t>some</a:t>
              </a:r>
              <a:r>
                <a:rPr lang="fr-FR" dirty="0">
                  <a:solidFill>
                    <a:srgbClr val="0080FF"/>
                  </a:solidFill>
                </a:rPr>
                <a:t> conversion coefficients of Radium </a:t>
              </a:r>
              <a:r>
                <a:rPr lang="fr-FR" dirty="0" smtClean="0">
                  <a:solidFill>
                    <a:srgbClr val="0080FF"/>
                  </a:solidFill>
                </a:rPr>
                <a:t>C [=</a:t>
              </a:r>
              <a:r>
                <a:rPr lang="fr-FR" baseline="30000" dirty="0" smtClean="0">
                  <a:solidFill>
                    <a:srgbClr val="0080FF"/>
                  </a:solidFill>
                </a:rPr>
                <a:t>214</a:t>
              </a:r>
              <a:r>
                <a:rPr lang="fr-FR" dirty="0" smtClean="0">
                  <a:solidFill>
                    <a:srgbClr val="0080FF"/>
                  </a:solidFill>
                </a:rPr>
                <a:t>Bi]</a:t>
              </a:r>
              <a:endParaRPr lang="fr-FR" dirty="0">
                <a:solidFill>
                  <a:srgbClr val="0080FF"/>
                </a:solidFill>
              </a:endParaRPr>
            </a:p>
            <a:p>
              <a:pPr algn="just"/>
              <a:r>
                <a:rPr lang="fr-FR" sz="1000" dirty="0"/>
                <a:t>H.M. Taylor and N.F. </a:t>
              </a:r>
              <a:r>
                <a:rPr lang="fr-FR" sz="1000" dirty="0" err="1"/>
                <a:t>Mott</a:t>
              </a:r>
              <a:r>
                <a:rPr lang="fr-FR" sz="1000" dirty="0"/>
                <a:t>, "A </a:t>
              </a:r>
              <a:r>
                <a:rPr lang="fr-FR" sz="1000" dirty="0" err="1"/>
                <a:t>Theory</a:t>
              </a:r>
              <a:r>
                <a:rPr lang="fr-FR" sz="1000" dirty="0"/>
                <a:t> of the </a:t>
              </a:r>
              <a:r>
                <a:rPr lang="fr-FR" sz="1000" dirty="0" err="1"/>
                <a:t>Internal</a:t>
              </a:r>
              <a:r>
                <a:rPr lang="fr-FR" sz="1000" dirty="0"/>
                <a:t> Conversion of gamma-Rays," </a:t>
              </a:r>
              <a:r>
                <a:rPr lang="fr-FR" sz="1000" i="1" dirty="0"/>
                <a:t>Proc. Roy. Soc. A138 </a:t>
              </a:r>
              <a:r>
                <a:rPr lang="fr-FR" sz="1000" dirty="0"/>
                <a:t>(1932), 665--695. </a:t>
              </a:r>
            </a:p>
            <a:p>
              <a:pPr algn="just"/>
              <a:endParaRPr lang="fr-FR" dirty="0"/>
            </a:p>
            <a:p>
              <a:pPr algn="just"/>
              <a:r>
                <a:rPr lang="fr-FR" dirty="0"/>
                <a:t>First use of </a:t>
              </a:r>
              <a:r>
                <a:rPr lang="fr-FR" dirty="0" err="1"/>
                <a:t>internal</a:t>
              </a:r>
              <a:r>
                <a:rPr lang="fr-FR" dirty="0"/>
                <a:t> conversion coefficients in the </a:t>
              </a:r>
              <a:r>
                <a:rPr lang="fr-FR" dirty="0" err="1"/>
                <a:t>determination</a:t>
              </a:r>
              <a:r>
                <a:rPr lang="fr-FR" dirty="0"/>
                <a:t> of </a:t>
              </a:r>
              <a:r>
                <a:rPr lang="fr-FR" dirty="0" err="1"/>
                <a:t>angular</a:t>
              </a:r>
              <a:r>
                <a:rPr lang="fr-FR" dirty="0"/>
                <a:t> </a:t>
              </a:r>
              <a:r>
                <a:rPr lang="fr-FR" dirty="0" err="1"/>
                <a:t>momentum</a:t>
              </a:r>
              <a:r>
                <a:rPr lang="fr-FR" dirty="0"/>
                <a:t> changes in </a:t>
              </a:r>
              <a:r>
                <a:rPr lang="fr-FR" dirty="0" err="1"/>
                <a:t>nuclear</a:t>
              </a:r>
              <a:r>
                <a:rPr lang="fr-FR" dirty="0"/>
                <a:t> transitions</a:t>
              </a:r>
              <a:r>
                <a:rPr lang="en-US" dirty="0"/>
                <a:t> </a:t>
              </a:r>
              <a:endParaRPr lang="fr-FR" dirty="0"/>
            </a:p>
            <a:p>
              <a:pPr algn="just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53023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696743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Towards</a:t>
            </a:r>
            <a:r>
              <a:rPr lang="fr-FR" dirty="0" smtClean="0"/>
              <a:t> a </a:t>
            </a:r>
            <a:r>
              <a:rPr lang="fr-FR" dirty="0" err="1" smtClean="0"/>
              <a:t>theory</a:t>
            </a:r>
            <a:r>
              <a:rPr lang="fr-FR" dirty="0" smtClean="0"/>
              <a:t> of </a:t>
            </a:r>
            <a:r>
              <a:rPr lang="fr-FR" dirty="0" err="1" smtClean="0"/>
              <a:t>internal</a:t>
            </a:r>
            <a:r>
              <a:rPr lang="fr-FR" dirty="0" smtClean="0"/>
              <a:t> conversion (2)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17835" y="3173760"/>
            <a:ext cx="6408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J.B. </a:t>
            </a:r>
            <a:r>
              <a:rPr lang="fr-FR" sz="1000" dirty="0" err="1"/>
              <a:t>Fisk</a:t>
            </a:r>
            <a:r>
              <a:rPr lang="fr-FR" sz="1000" dirty="0"/>
              <a:t> and H.M. Taylor, "The </a:t>
            </a:r>
            <a:r>
              <a:rPr lang="fr-FR" sz="1000" dirty="0" err="1"/>
              <a:t>Internal</a:t>
            </a:r>
            <a:r>
              <a:rPr lang="fr-FR" sz="1000" dirty="0"/>
              <a:t> Conversion of </a:t>
            </a:r>
            <a:r>
              <a:rPr lang="fr-FR" sz="1000" dirty="0" smtClean="0"/>
              <a:t>gamma Rays</a:t>
            </a:r>
            <a:r>
              <a:rPr lang="fr-FR" sz="1000" dirty="0"/>
              <a:t>," </a:t>
            </a:r>
            <a:r>
              <a:rPr lang="fr-FR" sz="1000" i="1" dirty="0"/>
              <a:t>Proc. Roy. Soc. A146 </a:t>
            </a:r>
            <a:r>
              <a:rPr lang="fr-FR" sz="1000" dirty="0"/>
              <a:t>(1934), 178-181 </a:t>
            </a:r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345827" y="1445568"/>
            <a:ext cx="64087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/>
              <a:t>« It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shown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in addition to the </a:t>
            </a:r>
            <a:r>
              <a:rPr lang="fr-FR" dirty="0" err="1" smtClean="0"/>
              <a:t>fields</a:t>
            </a:r>
            <a:r>
              <a:rPr lang="fr-FR" dirty="0" smtClean="0"/>
              <a:t> of radiation </a:t>
            </a:r>
            <a:r>
              <a:rPr lang="fr-FR" dirty="0" err="1" smtClean="0"/>
              <a:t>which</a:t>
            </a:r>
            <a:r>
              <a:rPr lang="fr-FR" dirty="0" smtClean="0"/>
              <a:t> have </a:t>
            </a:r>
            <a:r>
              <a:rPr lang="fr-FR" dirty="0" err="1" smtClean="0"/>
              <a:t>formerly</a:t>
            </a:r>
            <a:r>
              <a:rPr lang="fr-FR" dirty="0" smtClean="0"/>
              <a:t> been </a:t>
            </a:r>
            <a:r>
              <a:rPr lang="fr-FR" dirty="0" err="1" smtClean="0"/>
              <a:t>assumed</a:t>
            </a:r>
            <a:r>
              <a:rPr lang="fr-FR" dirty="0" smtClean="0"/>
              <a:t>, </a:t>
            </a:r>
            <a:r>
              <a:rPr lang="fr-FR" dirty="0" err="1" smtClean="0"/>
              <a:t>those</a:t>
            </a:r>
            <a:r>
              <a:rPr lang="fr-FR" dirty="0" smtClean="0"/>
              <a:t> of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multipoles</a:t>
            </a:r>
            <a:r>
              <a:rPr lang="fr-FR" dirty="0" smtClean="0"/>
              <a:t>, a nucleus </a:t>
            </a:r>
            <a:r>
              <a:rPr lang="fr-FR" dirty="0" err="1" smtClean="0"/>
              <a:t>may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emit</a:t>
            </a:r>
            <a:r>
              <a:rPr lang="fr-FR" dirty="0" smtClean="0"/>
              <a:t> </a:t>
            </a:r>
            <a:r>
              <a:rPr lang="fr-FR" dirty="0" err="1" smtClean="0"/>
              <a:t>those</a:t>
            </a:r>
            <a:r>
              <a:rPr lang="fr-FR" dirty="0" smtClean="0"/>
              <a:t> due to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multipoles</a:t>
            </a:r>
            <a:r>
              <a:rPr lang="fr-FR" dirty="0" smtClean="0"/>
              <a:t>, and </a:t>
            </a:r>
            <a:r>
              <a:rPr lang="fr-FR" dirty="0" err="1" smtClean="0"/>
              <a:t>will</a:t>
            </a:r>
            <a:r>
              <a:rPr lang="fr-FR" dirty="0" smtClean="0"/>
              <a:t> in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emit</a:t>
            </a:r>
            <a:r>
              <a:rPr lang="fr-FR" dirty="0" smtClean="0"/>
              <a:t> a </a:t>
            </a:r>
            <a:r>
              <a:rPr lang="fr-FR" dirty="0" err="1" smtClean="0"/>
              <a:t>combination</a:t>
            </a:r>
            <a:r>
              <a:rPr lang="fr-FR" dirty="0" smtClean="0"/>
              <a:t> of </a:t>
            </a:r>
            <a:r>
              <a:rPr lang="fr-FR" dirty="0" err="1" smtClean="0"/>
              <a:t>both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15" name="Image 14" descr="magneticf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39" y="869504"/>
            <a:ext cx="3844130" cy="447841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22691" y="5406008"/>
            <a:ext cx="2230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i=E2, ii=E1, D=M1, Q=M2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345827" y="4037856"/>
            <a:ext cx="66247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multipole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</a:t>
            </a:r>
            <a:r>
              <a:rPr lang="fr-FR" dirty="0" err="1" smtClean="0"/>
              <a:t>invoked</a:t>
            </a:r>
            <a:r>
              <a:rPr lang="fr-FR" dirty="0" smtClean="0"/>
              <a:t> to </a:t>
            </a:r>
            <a:r>
              <a:rPr lang="fr-FR" dirty="0" err="1" smtClean="0"/>
              <a:t>explain</a:t>
            </a:r>
            <a:r>
              <a:rPr lang="fr-FR" dirty="0" smtClean="0"/>
              <a:t>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isomerism</a:t>
            </a:r>
            <a:r>
              <a:rPr lang="fr-FR" dirty="0" smtClean="0"/>
              <a:t> (</a:t>
            </a:r>
            <a:r>
              <a:rPr lang="fr-FR" dirty="0" err="1" smtClean="0"/>
              <a:t>discovered</a:t>
            </a:r>
            <a:r>
              <a:rPr lang="fr-FR" dirty="0" smtClean="0"/>
              <a:t> by O. Hahn in 1921)</a:t>
            </a:r>
          </a:p>
          <a:p>
            <a:r>
              <a:rPr lang="de-DE" sz="1000" dirty="0"/>
              <a:t>C.F. v. </a:t>
            </a:r>
            <a:r>
              <a:rPr lang="de-DE" sz="1000" dirty="0" smtClean="0"/>
              <a:t>Weizsäcker </a:t>
            </a:r>
            <a:r>
              <a:rPr lang="de-DE" sz="1000" dirty="0" err="1" smtClean="0"/>
              <a:t>Naturw</a:t>
            </a:r>
            <a:r>
              <a:rPr lang="de-DE" sz="1000" dirty="0"/>
              <a:t>., 24 (1936), p. 813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759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722091" y="2453680"/>
            <a:ext cx="6099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smtClean="0"/>
              <a:t>A </a:t>
            </a:r>
            <a:r>
              <a:rPr lang="fr-FR" sz="4000" dirty="0" err="1" smtClean="0"/>
              <a:t>litte</a:t>
            </a:r>
            <a:r>
              <a:rPr lang="fr-FR" sz="4000" dirty="0" smtClean="0"/>
              <a:t> </a:t>
            </a:r>
            <a:r>
              <a:rPr lang="fr-FR" sz="4000" dirty="0" err="1" smtClean="0"/>
              <a:t>step</a:t>
            </a:r>
            <a:r>
              <a:rPr lang="fr-FR" sz="4000" dirty="0" smtClean="0"/>
              <a:t> back in time….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75765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89843" y="2381672"/>
            <a:ext cx="10001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 smtClean="0"/>
              <a:t>Some</a:t>
            </a:r>
            <a:r>
              <a:rPr lang="fr-FR" sz="4400" dirty="0" smtClean="0"/>
              <a:t> </a:t>
            </a:r>
            <a:r>
              <a:rPr lang="fr-FR" sz="4400" dirty="0" err="1" smtClean="0"/>
              <a:t>properties</a:t>
            </a:r>
            <a:r>
              <a:rPr lang="fr-FR" sz="4400" dirty="0" smtClean="0"/>
              <a:t> of </a:t>
            </a:r>
            <a:r>
              <a:rPr lang="fr-FR" sz="4400" dirty="0" err="1" smtClean="0"/>
              <a:t>Internal</a:t>
            </a:r>
            <a:r>
              <a:rPr lang="fr-FR" sz="4400" dirty="0" smtClean="0"/>
              <a:t> Conversion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616927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Electromagnetic</a:t>
            </a:r>
            <a:r>
              <a:rPr lang="fr-FR" dirty="0" smtClean="0"/>
              <a:t> 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71" name="Oval 9"/>
          <p:cNvSpPr>
            <a:spLocks noChangeAspect="1" noChangeArrowheads="1"/>
          </p:cNvSpPr>
          <p:nvPr/>
        </p:nvSpPr>
        <p:spPr bwMode="auto">
          <a:xfrm>
            <a:off x="6729635" y="2690664"/>
            <a:ext cx="107950" cy="1079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2" name="Oval 10"/>
          <p:cNvSpPr>
            <a:spLocks noChangeArrowheads="1"/>
          </p:cNvSpPr>
          <p:nvPr/>
        </p:nvSpPr>
        <p:spPr bwMode="auto">
          <a:xfrm>
            <a:off x="2837085" y="2255689"/>
            <a:ext cx="5222875" cy="1047750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3" name="Oval 11"/>
          <p:cNvSpPr>
            <a:spLocks noChangeAspect="1" noChangeArrowheads="1"/>
          </p:cNvSpPr>
          <p:nvPr/>
        </p:nvSpPr>
        <p:spPr bwMode="auto">
          <a:xfrm>
            <a:off x="2937098" y="2898626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4" name="Oval 12"/>
          <p:cNvSpPr>
            <a:spLocks noChangeAspect="1" noChangeArrowheads="1"/>
          </p:cNvSpPr>
          <p:nvPr/>
        </p:nvSpPr>
        <p:spPr bwMode="auto">
          <a:xfrm>
            <a:off x="3970560" y="2282676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5" name="Oval 13"/>
          <p:cNvSpPr>
            <a:spLocks noChangeAspect="1" noChangeArrowheads="1"/>
          </p:cNvSpPr>
          <p:nvPr/>
        </p:nvSpPr>
        <p:spPr bwMode="auto">
          <a:xfrm>
            <a:off x="5697760" y="2203301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6" name="Oval 14"/>
          <p:cNvSpPr>
            <a:spLocks noChangeAspect="1" noChangeArrowheads="1"/>
          </p:cNvSpPr>
          <p:nvPr/>
        </p:nvSpPr>
        <p:spPr bwMode="auto">
          <a:xfrm>
            <a:off x="6204173" y="3224064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7" name="Oval 15"/>
          <p:cNvSpPr>
            <a:spLocks noChangeAspect="1" noChangeArrowheads="1"/>
          </p:cNvSpPr>
          <p:nvPr/>
        </p:nvSpPr>
        <p:spPr bwMode="auto">
          <a:xfrm>
            <a:off x="7737698" y="2976414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8" name="Oval 16"/>
          <p:cNvSpPr>
            <a:spLocks noChangeAspect="1" noChangeArrowheads="1"/>
          </p:cNvSpPr>
          <p:nvPr/>
        </p:nvSpPr>
        <p:spPr bwMode="auto">
          <a:xfrm>
            <a:off x="4230910" y="3206601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79" name="Oval 17"/>
          <p:cNvSpPr>
            <a:spLocks noChangeArrowheads="1"/>
          </p:cNvSpPr>
          <p:nvPr/>
        </p:nvSpPr>
        <p:spPr bwMode="auto">
          <a:xfrm>
            <a:off x="3908648" y="2354114"/>
            <a:ext cx="2876550" cy="835025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0" name="Oval 18"/>
          <p:cNvSpPr>
            <a:spLocks noChangeAspect="1" noChangeArrowheads="1"/>
          </p:cNvSpPr>
          <p:nvPr/>
        </p:nvSpPr>
        <p:spPr bwMode="auto">
          <a:xfrm>
            <a:off x="3889598" y="2617639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1" name="Oval 19"/>
          <p:cNvSpPr>
            <a:spLocks noChangeArrowheads="1"/>
          </p:cNvSpPr>
          <p:nvPr/>
        </p:nvSpPr>
        <p:spPr bwMode="auto">
          <a:xfrm>
            <a:off x="3010123" y="2309664"/>
            <a:ext cx="4876800" cy="941387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2" name="Oval 20"/>
          <p:cNvSpPr>
            <a:spLocks noChangeAspect="1" noChangeArrowheads="1"/>
          </p:cNvSpPr>
          <p:nvPr/>
        </p:nvSpPr>
        <p:spPr bwMode="auto">
          <a:xfrm>
            <a:off x="3405410" y="2466826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83" name="Oval 21"/>
          <p:cNvSpPr>
            <a:spLocks noChangeAspect="1" noChangeArrowheads="1"/>
          </p:cNvSpPr>
          <p:nvPr/>
        </p:nvSpPr>
        <p:spPr bwMode="auto">
          <a:xfrm>
            <a:off x="7359873" y="2993876"/>
            <a:ext cx="107950" cy="10795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84" name="Group 24"/>
          <p:cNvGrpSpPr>
            <a:grpSpLocks/>
          </p:cNvGrpSpPr>
          <p:nvPr/>
        </p:nvGrpSpPr>
        <p:grpSpPr bwMode="auto">
          <a:xfrm>
            <a:off x="4981798" y="1165076"/>
            <a:ext cx="419100" cy="1262063"/>
            <a:chOff x="1672" y="814"/>
            <a:chExt cx="264" cy="795"/>
          </a:xfrm>
        </p:grpSpPr>
        <p:sp>
          <p:nvSpPr>
            <p:cNvPr id="85" name="Arc 25"/>
            <p:cNvSpPr>
              <a:spLocks/>
            </p:cNvSpPr>
            <p:nvPr/>
          </p:nvSpPr>
          <p:spPr bwMode="auto">
            <a:xfrm rot="-6017452">
              <a:off x="1844" y="1342"/>
              <a:ext cx="75" cy="109"/>
            </a:xfrm>
            <a:custGeom>
              <a:avLst/>
              <a:gdLst>
                <a:gd name="G0" fmla="+- 21301 0 0"/>
                <a:gd name="G1" fmla="+- 0 0 0"/>
                <a:gd name="G2" fmla="+- 21600 0 0"/>
                <a:gd name="T0" fmla="*/ 42240 w 42240"/>
                <a:gd name="T1" fmla="*/ 5304 h 21600"/>
                <a:gd name="T2" fmla="*/ 0 w 42240"/>
                <a:gd name="T3" fmla="*/ 3583 h 21600"/>
                <a:gd name="T4" fmla="*/ 21301 w 4224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40" h="21600" fill="none" extrusionOk="0">
                  <a:moveTo>
                    <a:pt x="42239" y="5303"/>
                  </a:moveTo>
                  <a:cubicBezTo>
                    <a:pt x="39812" y="14887"/>
                    <a:pt x="31187" y="21599"/>
                    <a:pt x="21301" y="21599"/>
                  </a:cubicBezTo>
                  <a:cubicBezTo>
                    <a:pt x="10754" y="21599"/>
                    <a:pt x="1749" y="13983"/>
                    <a:pt x="0" y="3582"/>
                  </a:cubicBezTo>
                </a:path>
                <a:path w="42240" h="21600" stroke="0" extrusionOk="0">
                  <a:moveTo>
                    <a:pt x="42239" y="5303"/>
                  </a:moveTo>
                  <a:cubicBezTo>
                    <a:pt x="39812" y="14887"/>
                    <a:pt x="31187" y="21599"/>
                    <a:pt x="21301" y="21599"/>
                  </a:cubicBezTo>
                  <a:cubicBezTo>
                    <a:pt x="10754" y="21599"/>
                    <a:pt x="1749" y="13983"/>
                    <a:pt x="0" y="3582"/>
                  </a:cubicBezTo>
                  <a:lnTo>
                    <a:pt x="21301" y="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6" name="Arc 26"/>
            <p:cNvSpPr>
              <a:spLocks/>
            </p:cNvSpPr>
            <p:nvPr/>
          </p:nvSpPr>
          <p:spPr bwMode="auto">
            <a:xfrm rot="-6017452">
              <a:off x="1861" y="1554"/>
              <a:ext cx="82" cy="28"/>
            </a:xfrm>
            <a:custGeom>
              <a:avLst/>
              <a:gdLst>
                <a:gd name="G0" fmla="+- 0 0 0"/>
                <a:gd name="G1" fmla="+- 1596 0 0"/>
                <a:gd name="G2" fmla="+- 21600 0 0"/>
                <a:gd name="T0" fmla="*/ 21541 w 21600"/>
                <a:gd name="T1" fmla="*/ 0 h 23196"/>
                <a:gd name="T2" fmla="*/ 0 w 21600"/>
                <a:gd name="T3" fmla="*/ 23196 h 23196"/>
                <a:gd name="T4" fmla="*/ 0 w 21600"/>
                <a:gd name="T5" fmla="*/ 1596 h 23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196" fill="none" extrusionOk="0">
                  <a:moveTo>
                    <a:pt x="21540" y="0"/>
                  </a:moveTo>
                  <a:cubicBezTo>
                    <a:pt x="21580" y="531"/>
                    <a:pt x="21600" y="1063"/>
                    <a:pt x="21600" y="1596"/>
                  </a:cubicBezTo>
                  <a:cubicBezTo>
                    <a:pt x="21600" y="13525"/>
                    <a:pt x="11929" y="23196"/>
                    <a:pt x="-1" y="23196"/>
                  </a:cubicBezTo>
                </a:path>
                <a:path w="21600" h="23196" stroke="0" extrusionOk="0">
                  <a:moveTo>
                    <a:pt x="21540" y="0"/>
                  </a:moveTo>
                  <a:cubicBezTo>
                    <a:pt x="21580" y="531"/>
                    <a:pt x="21600" y="1063"/>
                    <a:pt x="21600" y="1596"/>
                  </a:cubicBezTo>
                  <a:cubicBezTo>
                    <a:pt x="21600" y="13525"/>
                    <a:pt x="11929" y="23196"/>
                    <a:pt x="-1" y="23196"/>
                  </a:cubicBezTo>
                  <a:lnTo>
                    <a:pt x="0" y="1596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7" name="Arc 27"/>
            <p:cNvSpPr>
              <a:spLocks/>
            </p:cNvSpPr>
            <p:nvPr/>
          </p:nvSpPr>
          <p:spPr bwMode="auto">
            <a:xfrm rot="-6017452">
              <a:off x="1807" y="1209"/>
              <a:ext cx="67" cy="109"/>
            </a:xfrm>
            <a:custGeom>
              <a:avLst/>
              <a:gdLst>
                <a:gd name="G0" fmla="+- 21246 0 0"/>
                <a:gd name="G1" fmla="+- 0 0 0"/>
                <a:gd name="G2" fmla="+- 21600 0 0"/>
                <a:gd name="T0" fmla="*/ 42182 w 42182"/>
                <a:gd name="T1" fmla="*/ 5314 h 21600"/>
                <a:gd name="T2" fmla="*/ 0 w 42182"/>
                <a:gd name="T3" fmla="*/ 3894 h 21600"/>
                <a:gd name="T4" fmla="*/ 21246 w 42182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182" h="21600" fill="none" extrusionOk="0">
                  <a:moveTo>
                    <a:pt x="42182" y="5314"/>
                  </a:moveTo>
                  <a:cubicBezTo>
                    <a:pt x="39750" y="14892"/>
                    <a:pt x="31128" y="21599"/>
                    <a:pt x="21246" y="21599"/>
                  </a:cubicBezTo>
                  <a:cubicBezTo>
                    <a:pt x="10818" y="21599"/>
                    <a:pt x="1879" y="14150"/>
                    <a:pt x="-1" y="3894"/>
                  </a:cubicBezTo>
                </a:path>
                <a:path w="42182" h="21600" stroke="0" extrusionOk="0">
                  <a:moveTo>
                    <a:pt x="42182" y="5314"/>
                  </a:moveTo>
                  <a:cubicBezTo>
                    <a:pt x="39750" y="14892"/>
                    <a:pt x="31128" y="21599"/>
                    <a:pt x="21246" y="21599"/>
                  </a:cubicBezTo>
                  <a:cubicBezTo>
                    <a:pt x="10818" y="21599"/>
                    <a:pt x="1879" y="14150"/>
                    <a:pt x="-1" y="3894"/>
                  </a:cubicBezTo>
                  <a:lnTo>
                    <a:pt x="21246" y="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8" name="Arc 28"/>
            <p:cNvSpPr>
              <a:spLocks/>
            </p:cNvSpPr>
            <p:nvPr/>
          </p:nvSpPr>
          <p:spPr bwMode="auto">
            <a:xfrm rot="-6017452">
              <a:off x="1768" y="1285"/>
              <a:ext cx="67" cy="106"/>
            </a:xfrm>
            <a:custGeom>
              <a:avLst/>
              <a:gdLst>
                <a:gd name="G0" fmla="+- 21233 0 0"/>
                <a:gd name="G1" fmla="+- 21600 0 0"/>
                <a:gd name="G2" fmla="+- 21600 0 0"/>
                <a:gd name="T0" fmla="*/ 0 w 42043"/>
                <a:gd name="T1" fmla="*/ 17634 h 21600"/>
                <a:gd name="T2" fmla="*/ 42043 w 42043"/>
                <a:gd name="T3" fmla="*/ 15811 h 21600"/>
                <a:gd name="T4" fmla="*/ 21233 w 4204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43" h="21600" fill="none" extrusionOk="0">
                  <a:moveTo>
                    <a:pt x="0" y="17634"/>
                  </a:moveTo>
                  <a:cubicBezTo>
                    <a:pt x="1909" y="7410"/>
                    <a:pt x="10833" y="-1"/>
                    <a:pt x="21233" y="-1"/>
                  </a:cubicBezTo>
                  <a:cubicBezTo>
                    <a:pt x="30932" y="-1"/>
                    <a:pt x="39443" y="6466"/>
                    <a:pt x="42042" y="15811"/>
                  </a:cubicBezTo>
                </a:path>
                <a:path w="42043" h="21600" stroke="0" extrusionOk="0">
                  <a:moveTo>
                    <a:pt x="0" y="17634"/>
                  </a:moveTo>
                  <a:cubicBezTo>
                    <a:pt x="1909" y="7410"/>
                    <a:pt x="10833" y="-1"/>
                    <a:pt x="21233" y="-1"/>
                  </a:cubicBezTo>
                  <a:cubicBezTo>
                    <a:pt x="30932" y="-1"/>
                    <a:pt x="39443" y="6466"/>
                    <a:pt x="42042" y="15811"/>
                  </a:cubicBezTo>
                  <a:lnTo>
                    <a:pt x="21233" y="2160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9" name="Arc 29"/>
            <p:cNvSpPr>
              <a:spLocks/>
            </p:cNvSpPr>
            <p:nvPr/>
          </p:nvSpPr>
          <p:spPr bwMode="auto">
            <a:xfrm rot="-6017452">
              <a:off x="1727" y="1151"/>
              <a:ext cx="75" cy="106"/>
            </a:xfrm>
            <a:custGeom>
              <a:avLst/>
              <a:gdLst>
                <a:gd name="G0" fmla="+- 21233 0 0"/>
                <a:gd name="G1" fmla="+- 21600 0 0"/>
                <a:gd name="G2" fmla="+- 21600 0 0"/>
                <a:gd name="T0" fmla="*/ 0 w 42043"/>
                <a:gd name="T1" fmla="*/ 17634 h 21600"/>
                <a:gd name="T2" fmla="*/ 42043 w 42043"/>
                <a:gd name="T3" fmla="*/ 15811 h 21600"/>
                <a:gd name="T4" fmla="*/ 21233 w 4204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43" h="21600" fill="none" extrusionOk="0">
                  <a:moveTo>
                    <a:pt x="0" y="17634"/>
                  </a:moveTo>
                  <a:cubicBezTo>
                    <a:pt x="1909" y="7410"/>
                    <a:pt x="10833" y="-1"/>
                    <a:pt x="21233" y="-1"/>
                  </a:cubicBezTo>
                  <a:cubicBezTo>
                    <a:pt x="30932" y="-1"/>
                    <a:pt x="39443" y="6466"/>
                    <a:pt x="42042" y="15811"/>
                  </a:cubicBezTo>
                </a:path>
                <a:path w="42043" h="21600" stroke="0" extrusionOk="0">
                  <a:moveTo>
                    <a:pt x="0" y="17634"/>
                  </a:moveTo>
                  <a:cubicBezTo>
                    <a:pt x="1909" y="7410"/>
                    <a:pt x="10833" y="-1"/>
                    <a:pt x="21233" y="-1"/>
                  </a:cubicBezTo>
                  <a:cubicBezTo>
                    <a:pt x="30932" y="-1"/>
                    <a:pt x="39443" y="6466"/>
                    <a:pt x="42042" y="15811"/>
                  </a:cubicBezTo>
                  <a:lnTo>
                    <a:pt x="21233" y="2160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0" name="Arc 30"/>
            <p:cNvSpPr>
              <a:spLocks/>
            </p:cNvSpPr>
            <p:nvPr/>
          </p:nvSpPr>
          <p:spPr bwMode="auto">
            <a:xfrm rot="-6017452">
              <a:off x="1771" y="1071"/>
              <a:ext cx="68" cy="109"/>
            </a:xfrm>
            <a:custGeom>
              <a:avLst/>
              <a:gdLst>
                <a:gd name="G0" fmla="+- 21239 0 0"/>
                <a:gd name="G1" fmla="+- 0 0 0"/>
                <a:gd name="G2" fmla="+- 21600 0 0"/>
                <a:gd name="T0" fmla="*/ 42189 w 42189"/>
                <a:gd name="T1" fmla="*/ 5258 h 21600"/>
                <a:gd name="T2" fmla="*/ 0 w 42189"/>
                <a:gd name="T3" fmla="*/ 3933 h 21600"/>
                <a:gd name="T4" fmla="*/ 21239 w 42189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189" h="21600" fill="none" extrusionOk="0">
                  <a:moveTo>
                    <a:pt x="42189" y="5258"/>
                  </a:moveTo>
                  <a:cubicBezTo>
                    <a:pt x="39778" y="14864"/>
                    <a:pt x="31143" y="21599"/>
                    <a:pt x="21239" y="21599"/>
                  </a:cubicBezTo>
                  <a:cubicBezTo>
                    <a:pt x="10826" y="21599"/>
                    <a:pt x="1896" y="14171"/>
                    <a:pt x="0" y="3932"/>
                  </a:cubicBezTo>
                </a:path>
                <a:path w="42189" h="21600" stroke="0" extrusionOk="0">
                  <a:moveTo>
                    <a:pt x="42189" y="5258"/>
                  </a:moveTo>
                  <a:cubicBezTo>
                    <a:pt x="39778" y="14864"/>
                    <a:pt x="31143" y="21599"/>
                    <a:pt x="21239" y="21599"/>
                  </a:cubicBezTo>
                  <a:cubicBezTo>
                    <a:pt x="10826" y="21599"/>
                    <a:pt x="1896" y="14171"/>
                    <a:pt x="0" y="3932"/>
                  </a:cubicBezTo>
                  <a:lnTo>
                    <a:pt x="21239" y="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1" name="Arc 31"/>
            <p:cNvSpPr>
              <a:spLocks/>
            </p:cNvSpPr>
            <p:nvPr/>
          </p:nvSpPr>
          <p:spPr bwMode="auto">
            <a:xfrm rot="-6017452">
              <a:off x="1739" y="933"/>
              <a:ext cx="68" cy="109"/>
            </a:xfrm>
            <a:custGeom>
              <a:avLst/>
              <a:gdLst>
                <a:gd name="G0" fmla="+- 21301 0 0"/>
                <a:gd name="G1" fmla="+- 0 0 0"/>
                <a:gd name="G2" fmla="+- 21600 0 0"/>
                <a:gd name="T0" fmla="*/ 42240 w 42240"/>
                <a:gd name="T1" fmla="*/ 5304 h 21600"/>
                <a:gd name="T2" fmla="*/ 0 w 42240"/>
                <a:gd name="T3" fmla="*/ 3583 h 21600"/>
                <a:gd name="T4" fmla="*/ 21301 w 4224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240" h="21600" fill="none" extrusionOk="0">
                  <a:moveTo>
                    <a:pt x="42239" y="5303"/>
                  </a:moveTo>
                  <a:cubicBezTo>
                    <a:pt x="39812" y="14887"/>
                    <a:pt x="31187" y="21599"/>
                    <a:pt x="21301" y="21599"/>
                  </a:cubicBezTo>
                  <a:cubicBezTo>
                    <a:pt x="10754" y="21599"/>
                    <a:pt x="1749" y="13983"/>
                    <a:pt x="0" y="3582"/>
                  </a:cubicBezTo>
                </a:path>
                <a:path w="42240" h="21600" stroke="0" extrusionOk="0">
                  <a:moveTo>
                    <a:pt x="42239" y="5303"/>
                  </a:moveTo>
                  <a:cubicBezTo>
                    <a:pt x="39812" y="14887"/>
                    <a:pt x="31187" y="21599"/>
                    <a:pt x="21301" y="21599"/>
                  </a:cubicBezTo>
                  <a:cubicBezTo>
                    <a:pt x="10754" y="21599"/>
                    <a:pt x="1749" y="13983"/>
                    <a:pt x="0" y="3582"/>
                  </a:cubicBezTo>
                  <a:lnTo>
                    <a:pt x="21301" y="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2" name="Arc 32"/>
            <p:cNvSpPr>
              <a:spLocks/>
            </p:cNvSpPr>
            <p:nvPr/>
          </p:nvSpPr>
          <p:spPr bwMode="auto">
            <a:xfrm rot="-6017452">
              <a:off x="1689" y="1013"/>
              <a:ext cx="74" cy="109"/>
            </a:xfrm>
            <a:custGeom>
              <a:avLst/>
              <a:gdLst>
                <a:gd name="G0" fmla="+- 21166 0 0"/>
                <a:gd name="G1" fmla="+- 21600 0 0"/>
                <a:gd name="G2" fmla="+- 21600 0 0"/>
                <a:gd name="T0" fmla="*/ 0 w 41882"/>
                <a:gd name="T1" fmla="*/ 17292 h 21600"/>
                <a:gd name="T2" fmla="*/ 41882 w 41882"/>
                <a:gd name="T3" fmla="*/ 15483 h 21600"/>
                <a:gd name="T4" fmla="*/ 21166 w 4188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882" h="21600" fill="none" extrusionOk="0">
                  <a:moveTo>
                    <a:pt x="-1" y="17291"/>
                  </a:moveTo>
                  <a:cubicBezTo>
                    <a:pt x="2048" y="7229"/>
                    <a:pt x="10897" y="-1"/>
                    <a:pt x="21166" y="-1"/>
                  </a:cubicBezTo>
                  <a:cubicBezTo>
                    <a:pt x="30739" y="-1"/>
                    <a:pt x="39170" y="6301"/>
                    <a:pt x="41881" y="15483"/>
                  </a:cubicBezTo>
                </a:path>
                <a:path w="41882" h="21600" stroke="0" extrusionOk="0">
                  <a:moveTo>
                    <a:pt x="-1" y="17291"/>
                  </a:moveTo>
                  <a:cubicBezTo>
                    <a:pt x="2048" y="7229"/>
                    <a:pt x="10897" y="-1"/>
                    <a:pt x="21166" y="-1"/>
                  </a:cubicBezTo>
                  <a:cubicBezTo>
                    <a:pt x="30739" y="-1"/>
                    <a:pt x="39170" y="6301"/>
                    <a:pt x="41881" y="15483"/>
                  </a:cubicBezTo>
                  <a:lnTo>
                    <a:pt x="21166" y="2160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3" name="Arc 33"/>
            <p:cNvSpPr>
              <a:spLocks/>
            </p:cNvSpPr>
            <p:nvPr/>
          </p:nvSpPr>
          <p:spPr bwMode="auto">
            <a:xfrm rot="-6017452">
              <a:off x="1633" y="871"/>
              <a:ext cx="148" cy="3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 w 21600"/>
                <a:gd name="T1" fmla="*/ 21811 h 21811"/>
                <a:gd name="T2" fmla="*/ 21497 w 21600"/>
                <a:gd name="T3" fmla="*/ 0 h 21811"/>
                <a:gd name="T4" fmla="*/ 21600 w 21600"/>
                <a:gd name="T5" fmla="*/ 21600 h 21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811" fill="none" extrusionOk="0">
                  <a:moveTo>
                    <a:pt x="1" y="21810"/>
                  </a:moveTo>
                  <a:cubicBezTo>
                    <a:pt x="0" y="21740"/>
                    <a:pt x="0" y="21670"/>
                    <a:pt x="0" y="21600"/>
                  </a:cubicBezTo>
                  <a:cubicBezTo>
                    <a:pt x="0" y="9710"/>
                    <a:pt x="9607" y="56"/>
                    <a:pt x="21497" y="0"/>
                  </a:cubicBezTo>
                </a:path>
                <a:path w="21600" h="21811" stroke="0" extrusionOk="0">
                  <a:moveTo>
                    <a:pt x="1" y="21810"/>
                  </a:moveTo>
                  <a:cubicBezTo>
                    <a:pt x="0" y="21740"/>
                    <a:pt x="0" y="21670"/>
                    <a:pt x="0" y="21600"/>
                  </a:cubicBezTo>
                  <a:cubicBezTo>
                    <a:pt x="0" y="9710"/>
                    <a:pt x="9607" y="56"/>
                    <a:pt x="21497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4" name="Arc 34"/>
            <p:cNvSpPr>
              <a:spLocks/>
            </p:cNvSpPr>
            <p:nvPr/>
          </p:nvSpPr>
          <p:spPr bwMode="auto">
            <a:xfrm rot="-6017452">
              <a:off x="1800" y="1443"/>
              <a:ext cx="91" cy="90"/>
            </a:xfrm>
            <a:custGeom>
              <a:avLst/>
              <a:gdLst>
                <a:gd name="G0" fmla="+- 21139 0 0"/>
                <a:gd name="G1" fmla="+- 21600 0 0"/>
                <a:gd name="G2" fmla="+- 21600 0 0"/>
                <a:gd name="T0" fmla="*/ 0 w 41891"/>
                <a:gd name="T1" fmla="*/ 17160 h 21600"/>
                <a:gd name="T2" fmla="*/ 41891 w 41891"/>
                <a:gd name="T3" fmla="*/ 15607 h 21600"/>
                <a:gd name="T4" fmla="*/ 21139 w 4189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891" h="21600" fill="none" extrusionOk="0">
                  <a:moveTo>
                    <a:pt x="0" y="17160"/>
                  </a:moveTo>
                  <a:cubicBezTo>
                    <a:pt x="2100" y="7160"/>
                    <a:pt x="10920" y="-1"/>
                    <a:pt x="21139" y="-1"/>
                  </a:cubicBezTo>
                  <a:cubicBezTo>
                    <a:pt x="30760" y="-1"/>
                    <a:pt x="39221" y="6363"/>
                    <a:pt x="41890" y="15607"/>
                  </a:cubicBezTo>
                </a:path>
                <a:path w="41891" h="21600" stroke="0" extrusionOk="0">
                  <a:moveTo>
                    <a:pt x="0" y="17160"/>
                  </a:moveTo>
                  <a:cubicBezTo>
                    <a:pt x="2100" y="7160"/>
                    <a:pt x="10920" y="-1"/>
                    <a:pt x="21139" y="-1"/>
                  </a:cubicBezTo>
                  <a:cubicBezTo>
                    <a:pt x="30760" y="-1"/>
                    <a:pt x="39221" y="6363"/>
                    <a:pt x="41890" y="15607"/>
                  </a:cubicBezTo>
                  <a:lnTo>
                    <a:pt x="21139" y="21600"/>
                  </a:lnTo>
                  <a:close/>
                </a:path>
              </a:pathLst>
            </a:custGeom>
            <a:noFill/>
            <a:ln w="25400" cap="rnd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95" name="Rectangle 35"/>
          <p:cNvSpPr>
            <a:spLocks noChangeArrowheads="1"/>
          </p:cNvSpPr>
          <p:nvPr/>
        </p:nvSpPr>
        <p:spPr bwMode="auto">
          <a:xfrm>
            <a:off x="3832448" y="2735114"/>
            <a:ext cx="325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latin typeface="Clarendon" charset="0"/>
                <a:cs typeface="+mn-cs"/>
              </a:rPr>
              <a:t>K</a:t>
            </a:r>
          </a:p>
        </p:txBody>
      </p:sp>
      <p:sp>
        <p:nvSpPr>
          <p:cNvPr id="96" name="Rectangle 36"/>
          <p:cNvSpPr>
            <a:spLocks noChangeArrowheads="1"/>
          </p:cNvSpPr>
          <p:nvPr/>
        </p:nvSpPr>
        <p:spPr bwMode="auto">
          <a:xfrm>
            <a:off x="2997423" y="2565251"/>
            <a:ext cx="303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latin typeface="Clarendon" charset="0"/>
                <a:cs typeface="+mn-cs"/>
              </a:rPr>
              <a:t>L</a:t>
            </a:r>
          </a:p>
        </p:txBody>
      </p:sp>
      <p:sp>
        <p:nvSpPr>
          <p:cNvPr id="97" name="Rectangle 37"/>
          <p:cNvSpPr>
            <a:spLocks noChangeArrowheads="1"/>
          </p:cNvSpPr>
          <p:nvPr/>
        </p:nvSpPr>
        <p:spPr bwMode="auto">
          <a:xfrm>
            <a:off x="2670398" y="2679551"/>
            <a:ext cx="3476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chemeClr val="bg1"/>
                </a:solidFill>
                <a:latin typeface="Clarendon" charset="0"/>
                <a:cs typeface="+mn-cs"/>
              </a:rPr>
              <a:t>M</a:t>
            </a:r>
          </a:p>
        </p:txBody>
      </p:sp>
      <p:grpSp>
        <p:nvGrpSpPr>
          <p:cNvPr id="98" name="Group 38"/>
          <p:cNvGrpSpPr>
            <a:grpSpLocks/>
          </p:cNvGrpSpPr>
          <p:nvPr/>
        </p:nvGrpSpPr>
        <p:grpSpPr bwMode="auto">
          <a:xfrm rot="-528412">
            <a:off x="2997423" y="1015851"/>
            <a:ext cx="1871662" cy="1781175"/>
            <a:chOff x="1329" y="1923"/>
            <a:chExt cx="1179" cy="1122"/>
          </a:xfrm>
        </p:grpSpPr>
        <p:sp>
          <p:nvSpPr>
            <p:cNvPr id="99" name="Line 39"/>
            <p:cNvSpPr>
              <a:spLocks noChangeShapeType="1"/>
            </p:cNvSpPr>
            <p:nvPr/>
          </p:nvSpPr>
          <p:spPr bwMode="auto">
            <a:xfrm flipH="1" flipV="1">
              <a:off x="1328" y="2179"/>
              <a:ext cx="1169" cy="86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0" name="Line 40"/>
            <p:cNvSpPr>
              <a:spLocks noChangeShapeType="1"/>
            </p:cNvSpPr>
            <p:nvPr/>
          </p:nvSpPr>
          <p:spPr bwMode="auto">
            <a:xfrm flipH="1" flipV="1">
              <a:off x="1528" y="1922"/>
              <a:ext cx="980" cy="1112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1580" y="2361"/>
              <a:ext cx="68" cy="6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2" name="Oval 42"/>
            <p:cNvSpPr>
              <a:spLocks noChangeAspect="1" noChangeArrowheads="1"/>
            </p:cNvSpPr>
            <p:nvPr/>
          </p:nvSpPr>
          <p:spPr bwMode="auto">
            <a:xfrm>
              <a:off x="1765" y="2197"/>
              <a:ext cx="68" cy="6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grpSp>
        <p:nvGrpSpPr>
          <p:cNvPr id="103" name="Group 44"/>
          <p:cNvGrpSpPr>
            <a:grpSpLocks/>
          </p:cNvGrpSpPr>
          <p:nvPr/>
        </p:nvGrpSpPr>
        <p:grpSpPr bwMode="auto">
          <a:xfrm>
            <a:off x="5038948" y="2362051"/>
            <a:ext cx="727075" cy="800100"/>
            <a:chOff x="2688" y="1920"/>
            <a:chExt cx="746" cy="728"/>
          </a:xfrm>
        </p:grpSpPr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3079" y="2322"/>
              <a:ext cx="169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3033" y="2059"/>
              <a:ext cx="169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2944" y="2010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2944" y="2181"/>
              <a:ext cx="171" cy="1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2735" y="2020"/>
              <a:ext cx="169" cy="165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2688" y="2170"/>
              <a:ext cx="169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2812" y="2181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3033" y="2190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3025" y="1920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3252" y="2220"/>
              <a:ext cx="168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2856" y="1924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2953" y="2322"/>
              <a:ext cx="171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2903" y="2486"/>
              <a:ext cx="171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3221" y="2304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3142" y="1953"/>
              <a:ext cx="147" cy="146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3033" y="2439"/>
              <a:ext cx="169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2844" y="2070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2856" y="2267"/>
              <a:ext cx="171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2944" y="2181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2735" y="2322"/>
              <a:ext cx="169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3190" y="2002"/>
              <a:ext cx="171" cy="165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3173" y="2439"/>
              <a:ext cx="169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3265" y="2112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3204" y="2088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3121" y="2181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2844" y="2388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2927" y="1920"/>
              <a:ext cx="171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131" name="Line 72"/>
          <p:cNvSpPr>
            <a:spLocks noChangeShapeType="1"/>
          </p:cNvSpPr>
          <p:nvPr/>
        </p:nvSpPr>
        <p:spPr bwMode="auto">
          <a:xfrm flipV="1">
            <a:off x="6812185" y="1230164"/>
            <a:ext cx="1047750" cy="14398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129803" y="3749824"/>
            <a:ext cx="106024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•"/>
            </a:pPr>
            <a:r>
              <a:rPr lang="en-US" sz="1800" dirty="0">
                <a:latin typeface="Arial"/>
                <a:cs typeface="Arial"/>
              </a:rPr>
              <a:t>Emission of a </a:t>
            </a:r>
            <a:r>
              <a:rPr lang="en-US" sz="1800" dirty="0">
                <a:latin typeface="Symbol" charset="2"/>
                <a:cs typeface="Symbol" charset="2"/>
              </a:rPr>
              <a:t>g</a:t>
            </a:r>
            <a:r>
              <a:rPr lang="en-US" sz="1800" dirty="0">
                <a:latin typeface="Arial"/>
                <a:cs typeface="Arial"/>
              </a:rPr>
              <a:t>-ray is caused by the interaction of the </a:t>
            </a:r>
            <a:r>
              <a:rPr lang="en-US" sz="1800" dirty="0" smtClean="0">
                <a:latin typeface="Arial"/>
                <a:cs typeface="Arial"/>
              </a:rPr>
              <a:t>excited nucleus </a:t>
            </a:r>
            <a:r>
              <a:rPr lang="en-US" sz="1800" dirty="0">
                <a:latin typeface="Arial"/>
                <a:cs typeface="Arial"/>
              </a:rPr>
              <a:t>with an </a:t>
            </a:r>
            <a:r>
              <a:rPr lang="en-US" sz="1800" dirty="0" smtClean="0">
                <a:latin typeface="Arial"/>
                <a:cs typeface="Arial"/>
              </a:rPr>
              <a:t>electromagnetic field</a:t>
            </a:r>
          </a:p>
          <a:p>
            <a:pPr algn="just"/>
            <a:endParaRPr lang="en-US" sz="800" dirty="0">
              <a:latin typeface="Arial"/>
              <a:cs typeface="Arial"/>
            </a:endParaRPr>
          </a:p>
          <a:p>
            <a:pPr algn="just">
              <a:buFontTx/>
              <a:buChar char="•"/>
            </a:pPr>
            <a:r>
              <a:rPr lang="en-US" sz="1800" dirty="0">
                <a:latin typeface="Arial"/>
                <a:cs typeface="Arial"/>
              </a:rPr>
              <a:t>Besides </a:t>
            </a:r>
            <a:r>
              <a:rPr lang="en-US" sz="1800" dirty="0" smtClean="0">
                <a:latin typeface="Symbol" charset="2"/>
                <a:cs typeface="Symbol" charset="2"/>
              </a:rPr>
              <a:t>g</a:t>
            </a:r>
            <a:r>
              <a:rPr lang="en-US" sz="1800" dirty="0">
                <a:latin typeface="Arial"/>
                <a:cs typeface="Arial"/>
              </a:rPr>
              <a:t>-decay, </a:t>
            </a:r>
            <a:r>
              <a:rPr lang="en-US" sz="1800" dirty="0" smtClean="0">
                <a:latin typeface="Arial"/>
                <a:cs typeface="Arial"/>
              </a:rPr>
              <a:t>the electromagnetic </a:t>
            </a:r>
            <a:r>
              <a:rPr lang="en-US" sz="1800" dirty="0">
                <a:latin typeface="Arial"/>
                <a:cs typeface="Arial"/>
              </a:rPr>
              <a:t>perturbation can also induce nuclear decay through internal conversion whereby one of the atomic electrons is </a:t>
            </a:r>
            <a:r>
              <a:rPr lang="en-US" sz="1800" dirty="0" smtClean="0">
                <a:latin typeface="Arial"/>
                <a:cs typeface="Arial"/>
              </a:rPr>
              <a:t>ejected</a:t>
            </a:r>
            <a:endParaRPr lang="en-US" sz="1800" dirty="0">
              <a:latin typeface="Arial"/>
              <a:cs typeface="Arial"/>
            </a:endParaRPr>
          </a:p>
          <a:p>
            <a:pPr algn="just"/>
            <a:endParaRPr lang="en-US" sz="800" dirty="0">
              <a:latin typeface="Arial"/>
              <a:cs typeface="Arial"/>
            </a:endParaRPr>
          </a:p>
          <a:p>
            <a:pPr algn="just">
              <a:buFontTx/>
              <a:buChar char="•"/>
            </a:pPr>
            <a:r>
              <a:rPr lang="en-US" sz="1800" dirty="0">
                <a:latin typeface="Arial"/>
                <a:cs typeface="Arial"/>
              </a:rPr>
              <a:t>The decay can also proceed by creating an electron-positron pair (internal pair creation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algn="just"/>
            <a:endParaRPr lang="en-US" sz="800" dirty="0" smtClean="0">
              <a:latin typeface="Arial"/>
              <a:cs typeface="Arial"/>
            </a:endParaRPr>
          </a:p>
          <a:p>
            <a:pPr algn="just">
              <a:buFontTx/>
              <a:buChar char="•"/>
            </a:pPr>
            <a:r>
              <a:rPr lang="en-US" sz="1800" dirty="0" smtClean="0"/>
              <a:t>Higher </a:t>
            </a:r>
            <a:r>
              <a:rPr lang="en-US" sz="1800" dirty="0"/>
              <a:t>order </a:t>
            </a:r>
            <a:r>
              <a:rPr lang="en-US" sz="1800" dirty="0" smtClean="0"/>
              <a:t>effects are very weak: </a:t>
            </a:r>
            <a:r>
              <a:rPr lang="en-US" sz="1800" dirty="0"/>
              <a:t>for example 2 photon </a:t>
            </a:r>
            <a:r>
              <a:rPr lang="en-US" sz="1800" dirty="0" smtClean="0"/>
              <a:t>emission</a:t>
            </a:r>
            <a:endParaRPr lang="fr-FR" sz="1800" dirty="0"/>
          </a:p>
        </p:txBody>
      </p:sp>
      <p:sp>
        <p:nvSpPr>
          <p:cNvPr id="136" name="ZoneTexte 135"/>
          <p:cNvSpPr txBox="1"/>
          <p:nvPr/>
        </p:nvSpPr>
        <p:spPr>
          <a:xfrm>
            <a:off x="7978675" y="1085528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ICE</a:t>
            </a:r>
            <a:endParaRPr lang="fr-FR" dirty="0"/>
          </a:p>
        </p:txBody>
      </p:sp>
      <p:sp>
        <p:nvSpPr>
          <p:cNvPr id="137" name="ZoneTexte 136"/>
          <p:cNvSpPr txBox="1"/>
          <p:nvPr/>
        </p:nvSpPr>
        <p:spPr>
          <a:xfrm>
            <a:off x="2218035" y="1085528"/>
            <a:ext cx="583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IPF</a:t>
            </a:r>
            <a:endParaRPr lang="fr-FR" dirty="0"/>
          </a:p>
        </p:txBody>
      </p:sp>
      <p:sp>
        <p:nvSpPr>
          <p:cNvPr id="138" name="ZoneTexte 137"/>
          <p:cNvSpPr txBox="1"/>
          <p:nvPr/>
        </p:nvSpPr>
        <p:spPr>
          <a:xfrm>
            <a:off x="4666307" y="653480"/>
            <a:ext cx="33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Symbol" charset="2"/>
                <a:cs typeface="Symbol" charset="2"/>
              </a:rPr>
              <a:t>g</a:t>
            </a:r>
            <a:endParaRPr lang="fr-FR" sz="28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646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er 89"/>
          <p:cNvGrpSpPr/>
          <p:nvPr/>
        </p:nvGrpSpPr>
        <p:grpSpPr>
          <a:xfrm>
            <a:off x="4738315" y="2813720"/>
            <a:ext cx="2320901" cy="2712476"/>
            <a:chOff x="8194699" y="2909556"/>
            <a:chExt cx="2320901" cy="2712476"/>
          </a:xfrm>
        </p:grpSpPr>
        <p:pic>
          <p:nvPicPr>
            <p:cNvPr id="85" name="Image 84" descr="Hgintconv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" t="4948" r="55074" b="6934"/>
            <a:stretch/>
          </p:blipFill>
          <p:spPr>
            <a:xfrm>
              <a:off x="8242300" y="2909556"/>
              <a:ext cx="2273300" cy="2514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6" name="Rectangle 85"/>
            <p:cNvSpPr/>
            <p:nvPr/>
          </p:nvSpPr>
          <p:spPr>
            <a:xfrm>
              <a:off x="8194699" y="4217873"/>
              <a:ext cx="1440160" cy="72008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338715" y="4757936"/>
              <a:ext cx="1152128" cy="86409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8410723" y="5406008"/>
              <a:ext cx="1440160" cy="21602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57795" y="1733600"/>
            <a:ext cx="5472608" cy="3534782"/>
            <a:chOff x="57795" y="1733600"/>
            <a:chExt cx="5472608" cy="3534782"/>
          </a:xfrm>
        </p:grpSpPr>
        <p:pic>
          <p:nvPicPr>
            <p:cNvPr id="78" name="Picture 18" descr="aa                                                             00000010&#10;Piotr's HD                     ABA78158:"/>
            <p:cNvPicPr>
              <a:picLocks noChangeAspect="1" noChangeArrowheads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5" y="1733600"/>
              <a:ext cx="4464496" cy="21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23"/>
            <p:cNvSpPr>
              <a:spLocks noChangeArrowheads="1"/>
            </p:cNvSpPr>
            <p:nvPr/>
          </p:nvSpPr>
          <p:spPr bwMode="auto">
            <a:xfrm>
              <a:off x="129803" y="3821832"/>
              <a:ext cx="5400600" cy="144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18605A"/>
                  </a:solidFill>
                  <a:latin typeface="Arial"/>
                  <a:cs typeface="Arial"/>
                </a:rPr>
                <a:t>Inner-shell electrons spend a large fraction of their time in the vicinity of the nucleus, the source of the EM field. </a:t>
              </a:r>
            </a:p>
            <a:p>
              <a:pPr algn="just"/>
              <a:endParaRPr lang="en-US" sz="800" dirty="0" smtClean="0">
                <a:solidFill>
                  <a:srgbClr val="18605A"/>
                </a:solidFill>
                <a:latin typeface="Arial"/>
                <a:cs typeface="Arial"/>
              </a:endParaRPr>
            </a:p>
            <a:p>
              <a:pPr algn="just"/>
              <a:r>
                <a:rPr lang="en-US" sz="1600" dirty="0" smtClean="0">
                  <a:solidFill>
                    <a:srgbClr val="18605A"/>
                  </a:solidFill>
                  <a:latin typeface="Arial"/>
                  <a:cs typeface="Arial"/>
                </a:rPr>
                <a:t>Exchange of virtual </a:t>
              </a:r>
              <a:r>
                <a:rPr lang="en-US" sz="1600" smtClean="0">
                  <a:solidFill>
                    <a:srgbClr val="18605A"/>
                  </a:solidFill>
                  <a:latin typeface="Arial"/>
                  <a:cs typeface="Arial"/>
                </a:rPr>
                <a:t>photon : the </a:t>
              </a:r>
              <a:r>
                <a:rPr lang="en-US" sz="1600" dirty="0" smtClean="0">
                  <a:solidFill>
                    <a:srgbClr val="18605A"/>
                  </a:solidFill>
                  <a:latin typeface="Arial"/>
                  <a:cs typeface="Arial"/>
                </a:rPr>
                <a:t>process </a:t>
              </a:r>
              <a:r>
                <a:rPr lang="en-US" sz="1600" dirty="0">
                  <a:solidFill>
                    <a:srgbClr val="18605A"/>
                  </a:solidFill>
                  <a:latin typeface="Arial"/>
                  <a:cs typeface="Arial"/>
                </a:rPr>
                <a:t>can occur between I=0 </a:t>
              </a:r>
              <a:r>
                <a:rPr lang="en-US" sz="1600" dirty="0" smtClean="0">
                  <a:solidFill>
                    <a:srgbClr val="18605A"/>
                  </a:solidFill>
                  <a:latin typeface="Arial"/>
                  <a:cs typeface="Arial"/>
                </a:rPr>
                <a:t>states – but only by interaction of the nuclear charge and the e when it is INSIDE the nucleus</a:t>
              </a:r>
              <a:endParaRPr lang="en-US" sz="1600" dirty="0">
                <a:solidFill>
                  <a:srgbClr val="18605A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6027" y="77416"/>
            <a:ext cx="5688632" cy="432048"/>
          </a:xfrm>
        </p:spPr>
        <p:txBody>
          <a:bodyPr/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5" name="Oval 39"/>
          <p:cNvSpPr>
            <a:spLocks noChangeArrowheads="1"/>
          </p:cNvSpPr>
          <p:nvPr/>
        </p:nvSpPr>
        <p:spPr bwMode="auto">
          <a:xfrm>
            <a:off x="561851" y="1082552"/>
            <a:ext cx="5222875" cy="1047750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Oval 40"/>
          <p:cNvSpPr>
            <a:spLocks noChangeArrowheads="1"/>
          </p:cNvSpPr>
          <p:nvPr/>
        </p:nvSpPr>
        <p:spPr bwMode="auto">
          <a:xfrm>
            <a:off x="704850" y="1671514"/>
            <a:ext cx="84138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1738313" y="1055564"/>
            <a:ext cx="84137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3465513" y="976189"/>
            <a:ext cx="82550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9" name="Oval 43"/>
          <p:cNvSpPr>
            <a:spLocks noChangeArrowheads="1"/>
          </p:cNvSpPr>
          <p:nvPr/>
        </p:nvSpPr>
        <p:spPr bwMode="auto">
          <a:xfrm>
            <a:off x="3971925" y="1996952"/>
            <a:ext cx="82550" cy="968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0" name="Oval 44"/>
          <p:cNvSpPr>
            <a:spLocks noChangeArrowheads="1"/>
          </p:cNvSpPr>
          <p:nvPr/>
        </p:nvSpPr>
        <p:spPr bwMode="auto">
          <a:xfrm>
            <a:off x="5505450" y="1749302"/>
            <a:ext cx="82550" cy="968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1" name="Oval 45"/>
          <p:cNvSpPr>
            <a:spLocks noChangeArrowheads="1"/>
          </p:cNvSpPr>
          <p:nvPr/>
        </p:nvSpPr>
        <p:spPr bwMode="auto">
          <a:xfrm>
            <a:off x="1998663" y="1979489"/>
            <a:ext cx="84137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2" name="Oval 46"/>
          <p:cNvSpPr>
            <a:spLocks noChangeArrowheads="1"/>
          </p:cNvSpPr>
          <p:nvPr/>
        </p:nvSpPr>
        <p:spPr bwMode="auto">
          <a:xfrm>
            <a:off x="1676400" y="1127002"/>
            <a:ext cx="2876550" cy="835025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3" name="Oval 47"/>
          <p:cNvSpPr>
            <a:spLocks noChangeArrowheads="1"/>
          </p:cNvSpPr>
          <p:nvPr/>
        </p:nvSpPr>
        <p:spPr bwMode="auto">
          <a:xfrm>
            <a:off x="1628775" y="1390527"/>
            <a:ext cx="82550" cy="968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4" name="Oval 48"/>
          <p:cNvSpPr>
            <a:spLocks noChangeArrowheads="1"/>
          </p:cNvSpPr>
          <p:nvPr/>
        </p:nvSpPr>
        <p:spPr bwMode="auto">
          <a:xfrm>
            <a:off x="777875" y="1082552"/>
            <a:ext cx="4876800" cy="941387"/>
          </a:xfrm>
          <a:prstGeom prst="ellipse">
            <a:avLst/>
          </a:prstGeom>
          <a:noFill/>
          <a:ln w="1270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5" name="Oval 49"/>
          <p:cNvSpPr>
            <a:spLocks noChangeArrowheads="1"/>
          </p:cNvSpPr>
          <p:nvPr/>
        </p:nvSpPr>
        <p:spPr bwMode="auto">
          <a:xfrm>
            <a:off x="1173163" y="1239714"/>
            <a:ext cx="84137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6" name="Oval 50"/>
          <p:cNvSpPr>
            <a:spLocks noChangeArrowheads="1"/>
          </p:cNvSpPr>
          <p:nvPr/>
        </p:nvSpPr>
        <p:spPr bwMode="auto">
          <a:xfrm>
            <a:off x="5127625" y="1766764"/>
            <a:ext cx="82550" cy="968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8" name="Oval 52"/>
          <p:cNvSpPr>
            <a:spLocks noChangeArrowheads="1"/>
          </p:cNvSpPr>
          <p:nvPr/>
        </p:nvSpPr>
        <p:spPr bwMode="auto">
          <a:xfrm>
            <a:off x="4518025" y="1493714"/>
            <a:ext cx="84138" cy="96838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9" name="Oval 53"/>
          <p:cNvSpPr>
            <a:spLocks noChangeArrowheads="1"/>
          </p:cNvSpPr>
          <p:nvPr/>
        </p:nvSpPr>
        <p:spPr bwMode="auto">
          <a:xfrm>
            <a:off x="9013825" y="1479427"/>
            <a:ext cx="82550" cy="968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1" name="Rectangle 65"/>
          <p:cNvSpPr>
            <a:spLocks noChangeArrowheads="1"/>
          </p:cNvSpPr>
          <p:nvPr/>
        </p:nvSpPr>
        <p:spPr bwMode="auto">
          <a:xfrm>
            <a:off x="1343025" y="1366714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ourier New" charset="0"/>
                <a:cs typeface="+mn-cs"/>
              </a:rPr>
              <a:t>K</a:t>
            </a:r>
          </a:p>
        </p:txBody>
      </p:sp>
      <p:sp>
        <p:nvSpPr>
          <p:cNvPr id="42" name="Rectangle 66"/>
          <p:cNvSpPr>
            <a:spLocks noChangeArrowheads="1"/>
          </p:cNvSpPr>
          <p:nvPr/>
        </p:nvSpPr>
        <p:spPr bwMode="auto">
          <a:xfrm>
            <a:off x="757238" y="1377827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ourier New" charset="0"/>
                <a:cs typeface="+mn-cs"/>
              </a:rPr>
              <a:t>L</a:t>
            </a: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333375" y="1393702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Courier New" charset="0"/>
                <a:cs typeface="+mn-cs"/>
              </a:rPr>
              <a:t>M</a:t>
            </a:r>
          </a:p>
        </p:txBody>
      </p:sp>
      <p:sp>
        <p:nvSpPr>
          <p:cNvPr id="44" name="Text Box 68"/>
          <p:cNvSpPr txBox="1">
            <a:spLocks noChangeArrowheads="1"/>
          </p:cNvSpPr>
          <p:nvPr/>
        </p:nvSpPr>
        <p:spPr bwMode="auto">
          <a:xfrm>
            <a:off x="9047163" y="1512764"/>
            <a:ext cx="354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chemeClr val="bg1"/>
                </a:solidFill>
                <a:cs typeface="+mn-cs"/>
              </a:rPr>
              <a:t>r</a:t>
            </a:r>
          </a:p>
        </p:txBody>
      </p:sp>
      <p:grpSp>
        <p:nvGrpSpPr>
          <p:cNvPr id="46" name="Group 81"/>
          <p:cNvGrpSpPr>
            <a:grpSpLocks/>
          </p:cNvGrpSpPr>
          <p:nvPr/>
        </p:nvGrpSpPr>
        <p:grpSpPr bwMode="auto">
          <a:xfrm>
            <a:off x="2806700" y="1134939"/>
            <a:ext cx="727075" cy="800100"/>
            <a:chOff x="2688" y="1920"/>
            <a:chExt cx="746" cy="728"/>
          </a:xfrm>
        </p:grpSpPr>
        <p:sp>
          <p:nvSpPr>
            <p:cNvPr id="47" name="Oval 82"/>
            <p:cNvSpPr>
              <a:spLocks noChangeArrowheads="1"/>
            </p:cNvSpPr>
            <p:nvPr/>
          </p:nvSpPr>
          <p:spPr bwMode="auto">
            <a:xfrm>
              <a:off x="3079" y="2322"/>
              <a:ext cx="169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8" name="Oval 83"/>
            <p:cNvSpPr>
              <a:spLocks noChangeArrowheads="1"/>
            </p:cNvSpPr>
            <p:nvPr/>
          </p:nvSpPr>
          <p:spPr bwMode="auto">
            <a:xfrm>
              <a:off x="3033" y="2059"/>
              <a:ext cx="169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49" name="Oval 84"/>
            <p:cNvSpPr>
              <a:spLocks noChangeArrowheads="1"/>
            </p:cNvSpPr>
            <p:nvPr/>
          </p:nvSpPr>
          <p:spPr bwMode="auto">
            <a:xfrm>
              <a:off x="2944" y="2010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0" name="Oval 85"/>
            <p:cNvSpPr>
              <a:spLocks noChangeArrowheads="1"/>
            </p:cNvSpPr>
            <p:nvPr/>
          </p:nvSpPr>
          <p:spPr bwMode="auto">
            <a:xfrm>
              <a:off x="2944" y="2181"/>
              <a:ext cx="171" cy="16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1" name="Oval 86"/>
            <p:cNvSpPr>
              <a:spLocks noChangeArrowheads="1"/>
            </p:cNvSpPr>
            <p:nvPr/>
          </p:nvSpPr>
          <p:spPr bwMode="auto">
            <a:xfrm>
              <a:off x="2735" y="2020"/>
              <a:ext cx="169" cy="165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2" name="Oval 87"/>
            <p:cNvSpPr>
              <a:spLocks noChangeArrowheads="1"/>
            </p:cNvSpPr>
            <p:nvPr/>
          </p:nvSpPr>
          <p:spPr bwMode="auto">
            <a:xfrm>
              <a:off x="2688" y="2170"/>
              <a:ext cx="169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3" name="Oval 88"/>
            <p:cNvSpPr>
              <a:spLocks noChangeArrowheads="1"/>
            </p:cNvSpPr>
            <p:nvPr/>
          </p:nvSpPr>
          <p:spPr bwMode="auto">
            <a:xfrm>
              <a:off x="2812" y="2181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4" name="Oval 89"/>
            <p:cNvSpPr>
              <a:spLocks noChangeArrowheads="1"/>
            </p:cNvSpPr>
            <p:nvPr/>
          </p:nvSpPr>
          <p:spPr bwMode="auto">
            <a:xfrm>
              <a:off x="3033" y="2190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5" name="Oval 90"/>
            <p:cNvSpPr>
              <a:spLocks noChangeArrowheads="1"/>
            </p:cNvSpPr>
            <p:nvPr/>
          </p:nvSpPr>
          <p:spPr bwMode="auto">
            <a:xfrm>
              <a:off x="3025" y="1920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6" name="Oval 91"/>
            <p:cNvSpPr>
              <a:spLocks noChangeArrowheads="1"/>
            </p:cNvSpPr>
            <p:nvPr/>
          </p:nvSpPr>
          <p:spPr bwMode="auto">
            <a:xfrm>
              <a:off x="3252" y="2220"/>
              <a:ext cx="168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7" name="Oval 92"/>
            <p:cNvSpPr>
              <a:spLocks noChangeArrowheads="1"/>
            </p:cNvSpPr>
            <p:nvPr/>
          </p:nvSpPr>
          <p:spPr bwMode="auto">
            <a:xfrm>
              <a:off x="2856" y="1924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8" name="Oval 93"/>
            <p:cNvSpPr>
              <a:spLocks noChangeArrowheads="1"/>
            </p:cNvSpPr>
            <p:nvPr/>
          </p:nvSpPr>
          <p:spPr bwMode="auto">
            <a:xfrm>
              <a:off x="2953" y="2322"/>
              <a:ext cx="171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9" name="Oval 94"/>
            <p:cNvSpPr>
              <a:spLocks noChangeArrowheads="1"/>
            </p:cNvSpPr>
            <p:nvPr/>
          </p:nvSpPr>
          <p:spPr bwMode="auto">
            <a:xfrm>
              <a:off x="2903" y="2486"/>
              <a:ext cx="171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0" name="Oval 95"/>
            <p:cNvSpPr>
              <a:spLocks noChangeArrowheads="1"/>
            </p:cNvSpPr>
            <p:nvPr/>
          </p:nvSpPr>
          <p:spPr bwMode="auto">
            <a:xfrm>
              <a:off x="3221" y="2304"/>
              <a:ext cx="168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1" name="Oval 96"/>
            <p:cNvSpPr>
              <a:spLocks noChangeArrowheads="1"/>
            </p:cNvSpPr>
            <p:nvPr/>
          </p:nvSpPr>
          <p:spPr bwMode="auto">
            <a:xfrm>
              <a:off x="3142" y="1953"/>
              <a:ext cx="147" cy="146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2" name="Oval 97"/>
            <p:cNvSpPr>
              <a:spLocks noChangeArrowheads="1"/>
            </p:cNvSpPr>
            <p:nvPr/>
          </p:nvSpPr>
          <p:spPr bwMode="auto">
            <a:xfrm>
              <a:off x="3033" y="2439"/>
              <a:ext cx="169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3" name="Oval 98"/>
            <p:cNvSpPr>
              <a:spLocks noChangeArrowheads="1"/>
            </p:cNvSpPr>
            <p:nvPr/>
          </p:nvSpPr>
          <p:spPr bwMode="auto">
            <a:xfrm>
              <a:off x="2844" y="2070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4" name="Oval 99"/>
            <p:cNvSpPr>
              <a:spLocks noChangeArrowheads="1"/>
            </p:cNvSpPr>
            <p:nvPr/>
          </p:nvSpPr>
          <p:spPr bwMode="auto">
            <a:xfrm>
              <a:off x="2856" y="2267"/>
              <a:ext cx="171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5" name="Oval 100"/>
            <p:cNvSpPr>
              <a:spLocks noChangeArrowheads="1"/>
            </p:cNvSpPr>
            <p:nvPr/>
          </p:nvSpPr>
          <p:spPr bwMode="auto">
            <a:xfrm>
              <a:off x="2944" y="2181"/>
              <a:ext cx="171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6" name="Oval 101"/>
            <p:cNvSpPr>
              <a:spLocks noChangeArrowheads="1"/>
            </p:cNvSpPr>
            <p:nvPr/>
          </p:nvSpPr>
          <p:spPr bwMode="auto">
            <a:xfrm>
              <a:off x="2735" y="2322"/>
              <a:ext cx="169" cy="162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7" name="Oval 102"/>
            <p:cNvSpPr>
              <a:spLocks noChangeArrowheads="1"/>
            </p:cNvSpPr>
            <p:nvPr/>
          </p:nvSpPr>
          <p:spPr bwMode="auto">
            <a:xfrm>
              <a:off x="3190" y="2002"/>
              <a:ext cx="171" cy="165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8" name="Oval 103"/>
            <p:cNvSpPr>
              <a:spLocks noChangeArrowheads="1"/>
            </p:cNvSpPr>
            <p:nvPr/>
          </p:nvSpPr>
          <p:spPr bwMode="auto">
            <a:xfrm>
              <a:off x="3173" y="2439"/>
              <a:ext cx="169" cy="162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69" name="Oval 104"/>
            <p:cNvSpPr>
              <a:spLocks noChangeArrowheads="1"/>
            </p:cNvSpPr>
            <p:nvPr/>
          </p:nvSpPr>
          <p:spPr bwMode="auto">
            <a:xfrm>
              <a:off x="3265" y="2112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0" name="Oval 105"/>
            <p:cNvSpPr>
              <a:spLocks noChangeArrowheads="1"/>
            </p:cNvSpPr>
            <p:nvPr/>
          </p:nvSpPr>
          <p:spPr bwMode="auto">
            <a:xfrm>
              <a:off x="3204" y="2088"/>
              <a:ext cx="169" cy="163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1" name="Oval 106"/>
            <p:cNvSpPr>
              <a:spLocks noChangeArrowheads="1"/>
            </p:cNvSpPr>
            <p:nvPr/>
          </p:nvSpPr>
          <p:spPr bwMode="auto">
            <a:xfrm>
              <a:off x="3121" y="2181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2" name="Oval 107"/>
            <p:cNvSpPr>
              <a:spLocks noChangeArrowheads="1"/>
            </p:cNvSpPr>
            <p:nvPr/>
          </p:nvSpPr>
          <p:spPr bwMode="auto">
            <a:xfrm>
              <a:off x="2844" y="2388"/>
              <a:ext cx="169" cy="163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3" name="Oval 108"/>
            <p:cNvSpPr>
              <a:spLocks noChangeArrowheads="1"/>
            </p:cNvSpPr>
            <p:nvPr/>
          </p:nvSpPr>
          <p:spPr bwMode="auto">
            <a:xfrm>
              <a:off x="2927" y="1920"/>
              <a:ext cx="171" cy="165"/>
            </a:xfrm>
            <a:prstGeom prst="ellipse">
              <a:avLst/>
            </a:prstGeom>
            <a:solidFill>
              <a:srgbClr val="0D00F4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76" name="Freeform 115"/>
          <p:cNvSpPr>
            <a:spLocks/>
          </p:cNvSpPr>
          <p:nvPr/>
        </p:nvSpPr>
        <p:spPr bwMode="auto">
          <a:xfrm>
            <a:off x="4686300" y="834902"/>
            <a:ext cx="4251325" cy="679450"/>
          </a:xfrm>
          <a:custGeom>
            <a:avLst/>
            <a:gdLst>
              <a:gd name="T0" fmla="*/ 0 w 2568"/>
              <a:gd name="T1" fmla="*/ 301 h 301"/>
              <a:gd name="T2" fmla="*/ 1344 w 2568"/>
              <a:gd name="T3" fmla="*/ 8 h 301"/>
              <a:gd name="T4" fmla="*/ 2568 w 2568"/>
              <a:gd name="T5" fmla="*/ 253 h 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8" h="301">
                <a:moveTo>
                  <a:pt x="0" y="301"/>
                </a:moveTo>
                <a:cubicBezTo>
                  <a:pt x="458" y="158"/>
                  <a:pt x="916" y="16"/>
                  <a:pt x="1344" y="8"/>
                </a:cubicBezTo>
                <a:cubicBezTo>
                  <a:pt x="1772" y="0"/>
                  <a:pt x="2378" y="212"/>
                  <a:pt x="2568" y="253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grpSp>
        <p:nvGrpSpPr>
          <p:cNvPr id="84" name="Grouper 83"/>
          <p:cNvGrpSpPr/>
          <p:nvPr/>
        </p:nvGrpSpPr>
        <p:grpSpPr>
          <a:xfrm>
            <a:off x="6754539" y="1661592"/>
            <a:ext cx="3874220" cy="1099284"/>
            <a:chOff x="625847" y="941512"/>
            <a:chExt cx="3874220" cy="1099284"/>
          </a:xfrm>
        </p:grpSpPr>
        <p:graphicFrame>
          <p:nvGraphicFramePr>
            <p:cNvPr id="11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5165664"/>
                </p:ext>
              </p:extLst>
            </p:nvPr>
          </p:nvGraphicFramePr>
          <p:xfrm>
            <a:off x="1209923" y="941512"/>
            <a:ext cx="2524956" cy="576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99" name="Equation" r:id="rId6" imgW="1168400" imgH="266700" progId="Equation.3">
                    <p:embed/>
                  </p:oleObj>
                </mc:Choice>
                <mc:Fallback>
                  <p:oleObj name="Equation" r:id="rId6" imgW="1168400" imgH="266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9923" y="941512"/>
                          <a:ext cx="2524956" cy="5760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625847" y="1445568"/>
              <a:ext cx="1600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rgbClr val="18605A"/>
                  </a:solidFill>
                  <a:latin typeface="Arial"/>
                  <a:cs typeface="Arial"/>
                </a:rPr>
                <a:t>Electron kinetic </a:t>
              </a:r>
            </a:p>
            <a:p>
              <a:r>
                <a:rPr lang="en-US" sz="1400" dirty="0">
                  <a:solidFill>
                    <a:srgbClr val="18605A"/>
                  </a:solidFill>
                  <a:latin typeface="Arial"/>
                  <a:cs typeface="Arial"/>
                </a:rPr>
                <a:t>energy</a:t>
              </a: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2899867" y="1517576"/>
              <a:ext cx="16002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rgbClr val="18605A"/>
                  </a:solidFill>
                  <a:latin typeface="Arial"/>
                  <a:cs typeface="Arial"/>
                </a:rPr>
                <a:t>Electron binding </a:t>
              </a:r>
            </a:p>
            <a:p>
              <a:r>
                <a:rPr lang="en-US" sz="1400" dirty="0">
                  <a:solidFill>
                    <a:srgbClr val="18605A"/>
                  </a:solidFill>
                  <a:latin typeface="Arial"/>
                  <a:cs typeface="Arial"/>
                </a:rPr>
                <a:t>energy</a:t>
              </a:r>
            </a:p>
          </p:txBody>
        </p:sp>
      </p:grpSp>
      <p:pic>
        <p:nvPicPr>
          <p:cNvPr id="4" name="Image 3" descr="Electron_spectrum_of_203Hg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180" r="9787" b="7097"/>
          <a:stretch/>
        </p:blipFill>
        <p:spPr>
          <a:xfrm>
            <a:off x="6970563" y="3101752"/>
            <a:ext cx="3572582" cy="25228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1811" y="725488"/>
            <a:ext cx="2063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Picture </a:t>
            </a:r>
            <a:r>
              <a:rPr lang="fr-FR" sz="1200" dirty="0" err="1" smtClean="0"/>
              <a:t>taken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</a:t>
            </a:r>
            <a:r>
              <a:rPr lang="fr-FR" sz="1200" dirty="0" err="1" smtClean="0"/>
              <a:t>T</a:t>
            </a:r>
            <a:r>
              <a:rPr lang="fr-FR" sz="1200" dirty="0" smtClean="0"/>
              <a:t>. </a:t>
            </a:r>
            <a:r>
              <a:rPr lang="fr-FR" sz="1200" dirty="0" err="1" smtClean="0"/>
              <a:t>Kibedi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3967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coefficients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33</a:t>
            </a:fld>
            <a:endParaRPr lang="fr-FR" dirty="0"/>
          </a:p>
        </p:txBody>
      </p:sp>
      <p:graphicFrame>
        <p:nvGraphicFramePr>
          <p:cNvPr id="14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914640"/>
              </p:ext>
            </p:extLst>
          </p:nvPr>
        </p:nvGraphicFramePr>
        <p:xfrm>
          <a:off x="561852" y="725488"/>
          <a:ext cx="1584175" cy="88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1" name="…quation" r:id="rId4" imgW="812800" imgH="457200" progId="Equation.3">
                  <p:embed/>
                </p:oleObj>
              </mc:Choice>
              <mc:Fallback>
                <p:oleObj name="…quation" r:id="rId4" imgW="812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852" y="725488"/>
                        <a:ext cx="1584175" cy="889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922873"/>
              </p:ext>
            </p:extLst>
          </p:nvPr>
        </p:nvGraphicFramePr>
        <p:xfrm>
          <a:off x="3298155" y="797496"/>
          <a:ext cx="2471433" cy="577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2" name="…quation" r:id="rId6" imgW="977900" imgH="228600" progId="Equation.3">
                  <p:embed/>
                </p:oleObj>
              </mc:Choice>
              <mc:Fallback>
                <p:oleObj name="…quation" r:id="rId6" imgW="977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8155" y="797496"/>
                        <a:ext cx="2471433" cy="577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17835" y="2557626"/>
            <a:ext cx="216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Mixed </a:t>
            </a:r>
            <a:r>
              <a:rPr lang="fr-FR" dirty="0" err="1" smtClean="0"/>
              <a:t>multipoles</a:t>
            </a:r>
            <a:r>
              <a:rPr lang="fr-FR" dirty="0" smtClean="0"/>
              <a:t>: </a:t>
            </a:r>
            <a:endParaRPr lang="fr-FR" dirty="0"/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226478"/>
              </p:ext>
            </p:extLst>
          </p:nvPr>
        </p:nvGraphicFramePr>
        <p:xfrm>
          <a:off x="5674419" y="2093640"/>
          <a:ext cx="3142077" cy="1061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3" name="Equation" r:id="rId8" imgW="1384300" imgH="419100" progId="Equation.3">
                  <p:embed/>
                </p:oleObj>
              </mc:Choice>
              <mc:Fallback>
                <p:oleObj name="Equation" r:id="rId8" imgW="1384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600" t="-8591" r="-2600" b="-8591"/>
                      <a:stretch>
                        <a:fillRect/>
                      </a:stretch>
                    </p:blipFill>
                    <p:spPr bwMode="auto">
                      <a:xfrm>
                        <a:off x="5674419" y="2093640"/>
                        <a:ext cx="3142077" cy="1061559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407962"/>
              </p:ext>
            </p:extLst>
          </p:nvPr>
        </p:nvGraphicFramePr>
        <p:xfrm>
          <a:off x="3151188" y="2165648"/>
          <a:ext cx="1803152" cy="117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4" name="…quation" r:id="rId10" imgW="774700" imgH="469900" progId="Equation.3">
                  <p:embed/>
                </p:oleObj>
              </mc:Choice>
              <mc:Fallback>
                <p:oleObj name="…quation" r:id="rId10" imgW="774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alphaModFix/>
                      </a:blip>
                      <a:srcRect l="-4295" t="-7874" r="-4295" b="-7874"/>
                      <a:stretch>
                        <a:fillRect/>
                      </a:stretch>
                    </p:blipFill>
                    <p:spPr bwMode="auto">
                      <a:xfrm>
                        <a:off x="3151188" y="2165648"/>
                        <a:ext cx="1803152" cy="117131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414857"/>
              </p:ext>
            </p:extLst>
          </p:nvPr>
        </p:nvGraphicFramePr>
        <p:xfrm>
          <a:off x="6970563" y="831053"/>
          <a:ext cx="2880320" cy="44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5" name="…quation" r:id="rId12" imgW="1308100" imgH="203200" progId="Equation.3">
                  <p:embed/>
                </p:oleObj>
              </mc:Choice>
              <mc:Fallback>
                <p:oleObj name="…quation" r:id="rId12" imgW="1308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70563" y="831053"/>
                        <a:ext cx="2880320" cy="44742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273819" y="3448472"/>
            <a:ext cx="8163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=&gt; </a:t>
            </a:r>
            <a:r>
              <a:rPr lang="fr-FR" dirty="0" err="1" smtClean="0"/>
              <a:t>Mixing</a:t>
            </a:r>
            <a:r>
              <a:rPr lang="fr-FR" dirty="0" smtClean="0"/>
              <a:t> ratios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deduced</a:t>
            </a:r>
            <a:r>
              <a:rPr lang="fr-FR" dirty="0" smtClean="0"/>
              <a:t> by </a:t>
            </a:r>
            <a:r>
              <a:rPr lang="fr-FR" dirty="0" err="1" smtClean="0"/>
              <a:t>measuring</a:t>
            </a:r>
            <a:r>
              <a:rPr lang="fr-FR" dirty="0" smtClean="0"/>
              <a:t> conversion coefficients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73819" y="4109864"/>
            <a:ext cx="58488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</a:t>
            </a:r>
            <a:r>
              <a:rPr lang="fr-FR" dirty="0" err="1" smtClean="0"/>
              <a:t>nly</a:t>
            </a:r>
            <a:r>
              <a:rPr lang="fr-FR" dirty="0" smtClean="0"/>
              <a:t> E0 </a:t>
            </a:r>
            <a:r>
              <a:rPr lang="fr-FR" dirty="0" err="1" smtClean="0"/>
              <a:t>allowed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0000"/>
                </a:solidFill>
              </a:rPr>
              <a:t>for </a:t>
            </a:r>
            <a:r>
              <a:rPr lang="en-US" dirty="0" smtClean="0">
                <a:solidFill>
                  <a:srgbClr val="000000"/>
                </a:solidFill>
              </a:rPr>
              <a:t>0+ </a:t>
            </a:r>
            <a:r>
              <a:rPr lang="en-US" dirty="0">
                <a:solidFill>
                  <a:srgbClr val="000000"/>
                </a:solidFill>
              </a:rPr>
              <a:t>→ </a:t>
            </a:r>
            <a:r>
              <a:rPr lang="en-US" dirty="0" smtClean="0">
                <a:solidFill>
                  <a:srgbClr val="000000"/>
                </a:solidFill>
              </a:rPr>
              <a:t>0+ or 0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→ </a:t>
            </a:r>
            <a:r>
              <a:rPr lang="en-US" dirty="0" smtClean="0">
                <a:solidFill>
                  <a:srgbClr val="000000"/>
                </a:solidFill>
              </a:rPr>
              <a:t>0</a:t>
            </a:r>
            <a:r>
              <a:rPr lang="en-US" baseline="30000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transitions</a:t>
            </a:r>
            <a:endParaRPr lang="fr-FR" dirty="0" smtClean="0"/>
          </a:p>
          <a:p>
            <a:r>
              <a:rPr lang="fr-FR" dirty="0"/>
              <a:t>	</a:t>
            </a:r>
            <a:r>
              <a:rPr lang="fr-FR" dirty="0" smtClean="0"/>
              <a:t>	  </a:t>
            </a:r>
          </a:p>
          <a:p>
            <a:endParaRPr lang="fr-FR" dirty="0" smtClean="0"/>
          </a:p>
          <a:p>
            <a:r>
              <a:rPr lang="fr-FR" dirty="0"/>
              <a:t>F</a:t>
            </a:r>
            <a:r>
              <a:rPr lang="fr-FR" dirty="0" smtClean="0"/>
              <a:t>or I </a:t>
            </a:r>
            <a:r>
              <a:rPr lang="en-US" dirty="0" smtClean="0">
                <a:solidFill>
                  <a:srgbClr val="000000"/>
                </a:solidFill>
              </a:rPr>
              <a:t>→ </a:t>
            </a:r>
            <a:r>
              <a:rPr lang="fr-FR" dirty="0" smtClean="0"/>
              <a:t>I (I≠0), transitions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mixed: </a:t>
            </a:r>
            <a:endParaRPr lang="fr-FR" dirty="0"/>
          </a:p>
        </p:txBody>
      </p:sp>
      <p:graphicFrame>
        <p:nvGraphicFramePr>
          <p:cNvPr id="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819371"/>
              </p:ext>
            </p:extLst>
          </p:nvPr>
        </p:nvGraphicFramePr>
        <p:xfrm>
          <a:off x="8410723" y="3101752"/>
          <a:ext cx="21621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6" name="Equation" r:id="rId14" imgW="1002865" imgH="457002" progId="Equation.3">
                  <p:embed/>
                </p:oleObj>
              </mc:Choice>
              <mc:Fallback>
                <p:oleObj name="Equation" r:id="rId14" imgW="1002865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3589" t="-7874" r="-3589" b="-7874"/>
                      <a:stretch>
                        <a:fillRect/>
                      </a:stretch>
                    </p:blipFill>
                    <p:spPr bwMode="auto">
                      <a:xfrm>
                        <a:off x="8410723" y="3101752"/>
                        <a:ext cx="2162175" cy="106680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9892"/>
              </p:ext>
            </p:extLst>
          </p:nvPr>
        </p:nvGraphicFramePr>
        <p:xfrm>
          <a:off x="5068315" y="4829944"/>
          <a:ext cx="3846464" cy="867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7" name="…quation" r:id="rId16" imgW="2032000" imgH="457200" progId="Equation.3">
                  <p:embed/>
                </p:oleObj>
              </mc:Choice>
              <mc:Fallback>
                <p:oleObj name="…quation" r:id="rId16" imgW="2032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alphaModFix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315" y="4829944"/>
                        <a:ext cx="3846464" cy="86782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45827" y="1661592"/>
            <a:ext cx="802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baseline="-25000" dirty="0" smtClean="0"/>
              <a:t>i</a:t>
            </a:r>
            <a:r>
              <a:rPr lang="fr-FR" dirty="0" smtClean="0"/>
              <a:t> </a:t>
            </a:r>
            <a:r>
              <a:rPr lang="fr-FR" dirty="0" err="1" smtClean="0"/>
              <a:t>depends</a:t>
            </a:r>
            <a:r>
              <a:rPr lang="fr-FR" dirty="0" smtClean="0"/>
              <a:t> on the transition </a:t>
            </a:r>
            <a:r>
              <a:rPr lang="fr-FR" dirty="0" err="1" smtClean="0"/>
              <a:t>energy</a:t>
            </a:r>
            <a:r>
              <a:rPr lang="fr-FR" dirty="0" smtClean="0"/>
              <a:t> and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electromagnetic</a:t>
            </a:r>
            <a:r>
              <a:rPr lang="fr-FR" dirty="0" smtClean="0"/>
              <a:t> </a:t>
            </a:r>
            <a:r>
              <a:rPr lang="fr-FR" dirty="0" err="1" smtClean="0"/>
              <a:t>character</a:t>
            </a:r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903240"/>
              </p:ext>
            </p:extLst>
          </p:nvPr>
        </p:nvGraphicFramePr>
        <p:xfrm>
          <a:off x="6250483" y="4037856"/>
          <a:ext cx="2762198" cy="481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98" name="…quation" r:id="rId18" imgW="1384300" imgH="241300" progId="Equation.3">
                  <p:embed/>
                </p:oleObj>
              </mc:Choice>
              <mc:Fallback>
                <p:oleObj name="…quation" r:id="rId18" imgW="1384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50483" y="4037856"/>
                        <a:ext cx="2762198" cy="481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344815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 err="1"/>
              <a:t>i</a:t>
            </a:r>
            <a:r>
              <a:rPr lang="fr-FR" dirty="0" err="1" smtClean="0"/>
              <a:t>nternal</a:t>
            </a:r>
            <a:r>
              <a:rPr lang="fr-FR" dirty="0" smtClean="0"/>
              <a:t> conversion coefficients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34</a:t>
            </a:fld>
            <a:endParaRPr lang="fr-FR" dirty="0"/>
          </a:p>
        </p:txBody>
      </p:sp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928663"/>
              </p:ext>
            </p:extLst>
          </p:nvPr>
        </p:nvGraphicFramePr>
        <p:xfrm>
          <a:off x="1137915" y="869504"/>
          <a:ext cx="4896544" cy="19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4" name="Equation" r:id="rId4" imgW="2628900" imgH="1028700" progId="Equation.3">
                  <p:embed/>
                </p:oleObj>
              </mc:Choice>
              <mc:Fallback>
                <p:oleObj name="Equation" r:id="rId4" imgW="26289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7915" y="869504"/>
                        <a:ext cx="4896544" cy="19160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er 2"/>
          <p:cNvGrpSpPr/>
          <p:nvPr/>
        </p:nvGrpSpPr>
        <p:grpSpPr>
          <a:xfrm>
            <a:off x="417835" y="2885728"/>
            <a:ext cx="5976664" cy="2820742"/>
            <a:chOff x="417835" y="2885728"/>
            <a:chExt cx="5976664" cy="282074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835" y="2885728"/>
              <a:ext cx="5976664" cy="2820742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1713979" y="5334000"/>
              <a:ext cx="2952328" cy="36004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rgbClr val="00294B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http://</a:t>
              </a:r>
              <a:r>
                <a:rPr lang="en-US" sz="2000" dirty="0" err="1" smtClean="0"/>
                <a:t>bricc.anu.edu.au</a:t>
              </a:r>
              <a:r>
                <a:rPr lang="en-US" sz="2000" dirty="0" smtClean="0"/>
                <a:t>/</a:t>
              </a:r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98555" y="1157536"/>
            <a:ext cx="3614738" cy="4221669"/>
          </a:xfrm>
          <a:prstGeom prst="rect">
            <a:avLst/>
          </a:prstGeom>
          <a:solidFill>
            <a:srgbClr val="FFCC99">
              <a:alpha val="99001"/>
            </a:srgbClr>
          </a:solidFill>
          <a:ln w="1587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en-US" sz="2000" b="1" dirty="0" err="1" smtClean="0">
                <a:latin typeface="Symbol" charset="2"/>
                <a:cs typeface="Symbol" charset="2"/>
              </a:rPr>
              <a:t>a</a:t>
            </a:r>
            <a:r>
              <a:rPr lang="en-US" sz="2000" b="1" baseline="-25000" dirty="0" err="1" smtClean="0">
                <a:latin typeface="+mn-lt"/>
                <a:cs typeface="+mn-cs"/>
              </a:rPr>
              <a:t>i</a:t>
            </a:r>
            <a:r>
              <a:rPr lang="en-US" sz="2000" b="1" baseline="-25000" dirty="0" smtClean="0">
                <a:latin typeface="+mn-lt"/>
                <a:cs typeface="+mn-cs"/>
              </a:rPr>
              <a:t> </a:t>
            </a:r>
            <a:r>
              <a:rPr lang="en-US" sz="2000" b="1" dirty="0" smtClean="0">
                <a:latin typeface="+mn-lt"/>
                <a:cs typeface="+mn-cs"/>
              </a:rPr>
              <a:t>depends on</a:t>
            </a:r>
            <a:r>
              <a:rPr lang="en-US" sz="2000" b="1" baseline="-25000" dirty="0" smtClean="0">
                <a:latin typeface="+mn-lt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Transition energy (E)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Atomic number (Z)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err="1" smtClean="0">
                <a:latin typeface="+mn-lt"/>
                <a:cs typeface="+mn-cs"/>
              </a:rPr>
              <a:t>Multipole</a:t>
            </a:r>
            <a:r>
              <a:rPr lang="en-US" sz="2000" b="1" dirty="0" smtClean="0">
                <a:latin typeface="+mn-lt"/>
                <a:cs typeface="+mn-cs"/>
              </a:rPr>
              <a:t> order (L; the angular momentum carried away)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Electric (EL) or magnetic (ML) character 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The shell or subshell the electron is ejected (n)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Atomic screening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r>
              <a:rPr lang="en-US" sz="2000" b="1" dirty="0" smtClean="0">
                <a:latin typeface="+mn-lt"/>
                <a:cs typeface="+mn-cs"/>
              </a:rPr>
              <a:t>Nuclear structure effects (penetration)</a:t>
            </a:r>
          </a:p>
          <a:p>
            <a:pPr eaLnBrk="1" hangingPunct="1">
              <a:lnSpc>
                <a:spcPct val="90000"/>
              </a:lnSpc>
              <a:spcBef>
                <a:spcPct val="10000"/>
              </a:spcBef>
              <a:buFontTx/>
              <a:buAutoNum type="arabicParenR"/>
              <a:defRPr/>
            </a:pPr>
            <a:endParaRPr lang="en-US" sz="2000" b="1" dirty="0" smtClean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0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12767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Internal</a:t>
            </a:r>
            <a:r>
              <a:rPr lang="fr-FR" dirty="0"/>
              <a:t>-</a:t>
            </a:r>
            <a:r>
              <a:rPr lang="fr-FR" dirty="0" smtClean="0"/>
              <a:t>conversion coefficients for Z=102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b="13485"/>
          <a:stretch/>
        </p:blipFill>
        <p:spPr bwMode="auto">
          <a:xfrm>
            <a:off x="273819" y="653480"/>
            <a:ext cx="6408712" cy="497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6" name="Connecteur droit 15"/>
          <p:cNvCxnSpPr/>
          <p:nvPr/>
        </p:nvCxnSpPr>
        <p:spPr>
          <a:xfrm>
            <a:off x="1137915" y="3605808"/>
            <a:ext cx="7200800" cy="0"/>
          </a:xfrm>
          <a:prstGeom prst="line">
            <a:avLst/>
          </a:prstGeom>
          <a:ln w="1905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602411" y="3965848"/>
            <a:ext cx="31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charset="2"/>
                <a:cs typeface="Symbol" charset="2"/>
              </a:rPr>
              <a:t>g</a:t>
            </a:r>
            <a:r>
              <a:rPr lang="fr-FR" dirty="0" err="1" smtClean="0"/>
              <a:t>-ray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dominates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602411" y="2309664"/>
            <a:ext cx="275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</a:t>
            </a:r>
            <a:r>
              <a:rPr lang="fr-FR" baseline="30000" dirty="0" smtClean="0"/>
              <a:t>-</a:t>
            </a:r>
            <a:r>
              <a:rPr lang="fr-FR" dirty="0" smtClean="0"/>
              <a:t> </a:t>
            </a:r>
            <a:r>
              <a:rPr lang="fr-FR" dirty="0" err="1" smtClean="0"/>
              <a:t>emission</a:t>
            </a:r>
            <a:r>
              <a:rPr lang="fr-FR" dirty="0" smtClean="0"/>
              <a:t> </a:t>
            </a:r>
            <a:r>
              <a:rPr lang="fr-FR" dirty="0" err="1" smtClean="0"/>
              <a:t>dominates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127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Atomic</a:t>
            </a:r>
            <a:r>
              <a:rPr lang="fr-FR" dirty="0" smtClean="0"/>
              <a:t> relaxation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</a:t>
            </a:r>
            <a:endParaRPr lang="fr-FR" dirty="0"/>
          </a:p>
        </p:txBody>
      </p:sp>
      <p:pic>
        <p:nvPicPr>
          <p:cNvPr id="10" name="Espace réservé du contenu 9" descr="x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6" r="-4936"/>
          <a:stretch>
            <a:fillRect/>
          </a:stretch>
        </p:blipFill>
        <p:spPr>
          <a:xfrm>
            <a:off x="180533" y="725488"/>
            <a:ext cx="4053726" cy="28959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Espace réservé du contenu 10" descr="auger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4" r="-5204"/>
          <a:stretch>
            <a:fillRect/>
          </a:stretch>
        </p:blipFill>
        <p:spPr>
          <a:xfrm>
            <a:off x="4234260" y="725488"/>
            <a:ext cx="4104456" cy="29179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17835" y="3749824"/>
            <a:ext cx="3648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Fluorescence (X ray </a:t>
            </a:r>
            <a:r>
              <a:rPr lang="fr-FR" dirty="0" err="1" smtClean="0"/>
              <a:t>emission</a:t>
            </a:r>
            <a:r>
              <a:rPr lang="fr-FR" dirty="0" smtClean="0"/>
              <a:t>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54339" y="3821832"/>
            <a:ext cx="2264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Auger e- </a:t>
            </a:r>
            <a:r>
              <a:rPr lang="fr-FR" dirty="0" err="1" smtClean="0"/>
              <a:t>emission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6250483" y="869504"/>
            <a:ext cx="3744416" cy="3712478"/>
            <a:chOff x="6466507" y="1013880"/>
            <a:chExt cx="4127886" cy="4000150"/>
          </a:xfrm>
        </p:grpSpPr>
        <p:pic>
          <p:nvPicPr>
            <p:cNvPr id="12" name="Image 11" descr="c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507" y="1013880"/>
              <a:ext cx="4127886" cy="3240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ZoneTexte 14"/>
            <p:cNvSpPr txBox="1"/>
            <p:nvPr/>
          </p:nvSpPr>
          <p:spPr>
            <a:xfrm>
              <a:off x="7101566" y="4613920"/>
              <a:ext cx="28788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</a:t>
              </a:r>
              <a:r>
                <a:rPr lang="fr-FR" dirty="0" smtClean="0"/>
                <a:t>oster-</a:t>
              </a:r>
              <a:r>
                <a:rPr lang="fr-FR" dirty="0" err="1" smtClean="0"/>
                <a:t>Kronig</a:t>
              </a:r>
              <a:r>
                <a:rPr lang="fr-FR" dirty="0" smtClean="0"/>
                <a:t> transition </a:t>
              </a:r>
              <a:endParaRPr lang="fr-FR" dirty="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1641971" y="4325888"/>
            <a:ext cx="45063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Symbol" charset="0"/>
              <a:buChar char=""/>
            </a:pPr>
            <a:endParaRPr lang="fr-FR" sz="800" dirty="0" smtClean="0"/>
          </a:p>
          <a:p>
            <a:pPr marL="342900" indent="-342900">
              <a:buFont typeface="Symbol" charset="0"/>
              <a:buChar char=""/>
            </a:pP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r>
              <a:rPr lang="fr-FR" dirty="0" err="1" smtClean="0"/>
              <a:t>emitted</a:t>
            </a:r>
            <a:endParaRPr lang="fr-FR" dirty="0" smtClean="0"/>
          </a:p>
          <a:p>
            <a:endParaRPr lang="fr-FR" sz="800" dirty="0" smtClean="0"/>
          </a:p>
          <a:p>
            <a:pPr marL="342900" indent="-342900">
              <a:buFont typeface="Symbol" charset="0"/>
              <a:buChar char=""/>
            </a:pPr>
            <a:r>
              <a:rPr lang="fr-FR" dirty="0" err="1" smtClean="0"/>
              <a:t>Highly</a:t>
            </a:r>
            <a:r>
              <a:rPr lang="fr-FR" dirty="0" smtClean="0"/>
              <a:t> </a:t>
            </a:r>
            <a:r>
              <a:rPr lang="fr-FR" dirty="0" err="1"/>
              <a:t>ionised</a:t>
            </a:r>
            <a:r>
              <a:rPr lang="fr-FR" dirty="0"/>
              <a:t> </a:t>
            </a:r>
            <a:r>
              <a:rPr lang="fr-FR" dirty="0" err="1"/>
              <a:t>atom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relaxation</a:t>
            </a:r>
          </a:p>
          <a:p>
            <a:pPr marL="342900" indent="-342900">
              <a:buFont typeface="Symbol" charset="0"/>
              <a:buChar char="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0482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Radiative &amp; non-radiative </a:t>
            </a:r>
            <a:r>
              <a:rPr lang="fr-FR" dirty="0" err="1" smtClean="0"/>
              <a:t>yields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37</a:t>
            </a:fld>
            <a:endParaRPr lang="fr-FR" dirty="0"/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825543"/>
              </p:ext>
            </p:extLst>
          </p:nvPr>
        </p:nvGraphicFramePr>
        <p:xfrm>
          <a:off x="4378275" y="2093640"/>
          <a:ext cx="1855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0" name="…quation" r:id="rId3" imgW="927100" imgH="228600" progId="Equation.3">
                  <p:embed/>
                </p:oleObj>
              </mc:Choice>
              <mc:Fallback>
                <p:oleObj name="…quation" r:id="rId3" imgW="927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8275" y="2093640"/>
                        <a:ext cx="1855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201811" y="2093640"/>
            <a:ext cx="4105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Following</a:t>
            </a:r>
            <a:r>
              <a:rPr lang="fr-FR" dirty="0" smtClean="0"/>
              <a:t> a </a:t>
            </a:r>
            <a:r>
              <a:rPr lang="fr-FR" dirty="0" err="1" smtClean="0"/>
              <a:t>vacancy</a:t>
            </a:r>
            <a:r>
              <a:rPr lang="fr-FR" dirty="0" smtClean="0"/>
              <a:t> in the K </a:t>
            </a:r>
            <a:r>
              <a:rPr lang="fr-FR" dirty="0" err="1" smtClean="0"/>
              <a:t>shell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01811" y="2597696"/>
            <a:ext cx="4219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Following</a:t>
            </a:r>
            <a:r>
              <a:rPr lang="fr-FR" dirty="0" smtClean="0"/>
              <a:t> a </a:t>
            </a:r>
            <a:r>
              <a:rPr lang="fr-FR" dirty="0" err="1" smtClean="0"/>
              <a:t>vacancy</a:t>
            </a:r>
            <a:r>
              <a:rPr lang="fr-FR" dirty="0" smtClean="0"/>
              <a:t> in the L1 </a:t>
            </a:r>
            <a:r>
              <a:rPr lang="fr-FR" dirty="0" err="1" smtClean="0"/>
              <a:t>shell</a:t>
            </a:r>
            <a:r>
              <a:rPr lang="fr-FR" dirty="0" smtClean="0"/>
              <a:t>: </a:t>
            </a:r>
            <a:endParaRPr lang="fr-FR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655981"/>
              </p:ext>
            </p:extLst>
          </p:nvPr>
        </p:nvGraphicFramePr>
        <p:xfrm>
          <a:off x="345827" y="3029744"/>
          <a:ext cx="4032448" cy="132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1" name="…quation" r:id="rId5" imgW="2286000" imgH="749300" progId="Equation.3">
                  <p:embed/>
                </p:oleObj>
              </mc:Choice>
              <mc:Fallback>
                <p:oleObj name="…quation" r:id="rId5" imgW="22860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27" y="3029744"/>
                        <a:ext cx="4032448" cy="1321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 13" descr="Fluorescenc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39" y="941512"/>
            <a:ext cx="3816424" cy="4374608"/>
          </a:xfrm>
          <a:prstGeom prst="rect">
            <a:avLst/>
          </a:prstGeom>
        </p:spPr>
      </p:pic>
      <p:pic>
        <p:nvPicPr>
          <p:cNvPr id="18" name="Image 17" descr="Radiative_nonradiativ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7" b="-324"/>
          <a:stretch/>
        </p:blipFill>
        <p:spPr>
          <a:xfrm>
            <a:off x="1065907" y="4965700"/>
            <a:ext cx="4724400" cy="6731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137915" y="4613920"/>
            <a:ext cx="45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El    </a:t>
            </a:r>
            <a:r>
              <a:rPr lang="fr-FR" sz="1800" dirty="0" err="1" smtClean="0">
                <a:latin typeface="Symbol" charset="2"/>
                <a:cs typeface="Symbol" charset="2"/>
              </a:rPr>
              <a:t>w</a:t>
            </a:r>
            <a:r>
              <a:rPr lang="fr-FR" sz="1800" baseline="-25000" dirty="0" err="1" smtClean="0"/>
              <a:t>K</a:t>
            </a:r>
            <a:r>
              <a:rPr lang="fr-FR" sz="1800" dirty="0" smtClean="0"/>
              <a:t>    </a:t>
            </a:r>
            <a:r>
              <a:rPr lang="fr-FR" sz="1800" dirty="0" smtClean="0">
                <a:latin typeface="Symbol" charset="2"/>
                <a:cs typeface="Symbol" charset="2"/>
              </a:rPr>
              <a:t>w</a:t>
            </a:r>
            <a:r>
              <a:rPr lang="fr-FR" sz="1800" baseline="-25000" dirty="0" smtClean="0"/>
              <a:t>L1</a:t>
            </a:r>
            <a:r>
              <a:rPr lang="fr-FR" sz="1800" dirty="0" smtClean="0"/>
              <a:t>     </a:t>
            </a:r>
            <a:r>
              <a:rPr lang="fr-FR" sz="1800" dirty="0" smtClean="0">
                <a:latin typeface="Symbol" charset="2"/>
                <a:cs typeface="Symbol" charset="2"/>
              </a:rPr>
              <a:t>w</a:t>
            </a:r>
            <a:r>
              <a:rPr lang="fr-FR" sz="1800" baseline="-25000" dirty="0" smtClean="0"/>
              <a:t>L2</a:t>
            </a:r>
            <a:r>
              <a:rPr lang="fr-FR" sz="1800" dirty="0" smtClean="0"/>
              <a:t>    </a:t>
            </a:r>
            <a:r>
              <a:rPr lang="fr-FR" sz="1800" dirty="0" smtClean="0">
                <a:latin typeface="Symbol" charset="2"/>
                <a:cs typeface="Symbol" charset="2"/>
              </a:rPr>
              <a:t>w</a:t>
            </a:r>
            <a:r>
              <a:rPr lang="fr-FR" sz="1800" baseline="-25000" dirty="0" smtClean="0"/>
              <a:t>L3</a:t>
            </a:r>
            <a:r>
              <a:rPr lang="fr-FR" sz="1800" dirty="0" smtClean="0"/>
              <a:t>    f</a:t>
            </a:r>
            <a:r>
              <a:rPr lang="fr-FR" sz="1800" baseline="-25000" dirty="0" smtClean="0"/>
              <a:t>12 </a:t>
            </a:r>
            <a:r>
              <a:rPr lang="fr-FR" sz="1800" dirty="0" smtClean="0"/>
              <a:t> f</a:t>
            </a:r>
            <a:r>
              <a:rPr lang="fr-FR" sz="1800" baseline="-25000" dirty="0" smtClean="0"/>
              <a:t>13 </a:t>
            </a:r>
            <a:r>
              <a:rPr lang="fr-FR" sz="1800" dirty="0" smtClean="0"/>
              <a:t> f</a:t>
            </a:r>
            <a:r>
              <a:rPr lang="fr-FR" sz="1800" baseline="30000" dirty="0" smtClean="0"/>
              <a:t>’</a:t>
            </a:r>
            <a:r>
              <a:rPr lang="fr-FR" sz="1800" baseline="-25000" dirty="0" smtClean="0"/>
              <a:t>13         </a:t>
            </a:r>
            <a:r>
              <a:rPr lang="fr-FR" sz="1800" dirty="0" smtClean="0"/>
              <a:t>f</a:t>
            </a:r>
            <a:r>
              <a:rPr lang="fr-FR" sz="1800" baseline="-25000" dirty="0" smtClean="0"/>
              <a:t>23</a:t>
            </a:r>
            <a:endParaRPr lang="fr-FR" sz="1800" baseline="-25000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913895"/>
              </p:ext>
            </p:extLst>
          </p:nvPr>
        </p:nvGraphicFramePr>
        <p:xfrm>
          <a:off x="2434059" y="725488"/>
          <a:ext cx="1763712" cy="127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2" name="…quation" r:id="rId9" imgW="863600" imgH="622300" progId="Equation.3">
                  <p:embed/>
                </p:oleObj>
              </mc:Choice>
              <mc:Fallback>
                <p:oleObj name="…quation" r:id="rId9" imgW="863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34059" y="725488"/>
                        <a:ext cx="1763712" cy="127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04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297" y="2453680"/>
            <a:ext cx="10760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err="1" smtClean="0"/>
              <a:t>Experimental</a:t>
            </a:r>
            <a:r>
              <a:rPr lang="fr-FR" sz="4000" b="1" dirty="0" smtClean="0"/>
              <a:t> techniques </a:t>
            </a:r>
          </a:p>
          <a:p>
            <a:pPr algn="ctr"/>
            <a:r>
              <a:rPr lang="fr-FR" sz="4000" b="1" dirty="0" smtClean="0"/>
              <a:t>(</a:t>
            </a:r>
            <a:r>
              <a:rPr lang="fr-FR" sz="4000" b="1" dirty="0" err="1" smtClean="0"/>
              <a:t>with</a:t>
            </a:r>
            <a:r>
              <a:rPr lang="fr-FR" sz="4000" b="1" dirty="0" smtClean="0"/>
              <a:t> a </a:t>
            </a:r>
            <a:r>
              <a:rPr lang="fr-FR" sz="4000" b="1" dirty="0" err="1" smtClean="0"/>
              <a:t>focuss</a:t>
            </a:r>
            <a:r>
              <a:rPr lang="fr-FR" sz="4000" b="1" dirty="0" smtClean="0"/>
              <a:t> on </a:t>
            </a:r>
            <a:r>
              <a:rPr lang="fr-FR" sz="4000" b="1" dirty="0" err="1" smtClean="0"/>
              <a:t>heavy</a:t>
            </a:r>
            <a:r>
              <a:rPr lang="fr-FR" sz="4000" b="1" dirty="0" smtClean="0"/>
              <a:t>/</a:t>
            </a:r>
            <a:r>
              <a:rPr lang="fr-FR" sz="4000" b="1" dirty="0" err="1" smtClean="0"/>
              <a:t>superheavy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nuclei</a:t>
            </a:r>
            <a:r>
              <a:rPr lang="fr-FR" sz="4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5188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1971" y="149425"/>
            <a:ext cx="8856984" cy="432048"/>
          </a:xfrm>
        </p:spPr>
        <p:txBody>
          <a:bodyPr>
            <a:normAutofit/>
          </a:bodyPr>
          <a:lstStyle/>
          <a:p>
            <a:r>
              <a:rPr lang="fr-FR" dirty="0" err="1"/>
              <a:t>C</a:t>
            </a:r>
            <a:r>
              <a:rPr lang="fr-FR" dirty="0" err="1" smtClean="0"/>
              <a:t>omplementary</a:t>
            </a:r>
            <a:r>
              <a:rPr lang="fr-FR" dirty="0" smtClean="0"/>
              <a:t> techniques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39</a:t>
            </a:fld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1713979" y="1517576"/>
            <a:ext cx="6515744" cy="1996565"/>
            <a:chOff x="616894" y="4819083"/>
            <a:chExt cx="6515744" cy="1996565"/>
          </a:xfrm>
        </p:grpSpPr>
        <p:sp>
          <p:nvSpPr>
            <p:cNvPr id="11" name="Text Box 13"/>
            <p:cNvSpPr txBox="1">
              <a:spLocks noChangeAspect="1" noChangeArrowheads="1"/>
            </p:cNvSpPr>
            <p:nvPr/>
          </p:nvSpPr>
          <p:spPr bwMode="auto">
            <a:xfrm>
              <a:off x="5441430" y="5470630"/>
              <a:ext cx="1321319" cy="880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kumimoji="1" lang="en-US" sz="1600" dirty="0" smtClean="0">
                  <a:solidFill>
                    <a:srgbClr val="FF3300"/>
                  </a:solidFill>
                </a:rPr>
                <a:t>Recoiling</a:t>
              </a:r>
            </a:p>
            <a:p>
              <a:pPr algn="ctr">
                <a:spcBef>
                  <a:spcPct val="20000"/>
                </a:spcBef>
                <a:defRPr/>
              </a:pPr>
              <a:r>
                <a:rPr kumimoji="1" lang="en-US" sz="1600" dirty="0" smtClean="0">
                  <a:solidFill>
                    <a:srgbClr val="FF3300"/>
                  </a:solidFill>
                </a:rPr>
                <a:t>Heavy Nuclei</a:t>
              </a:r>
            </a:p>
          </p:txBody>
        </p:sp>
        <p:sp>
          <p:nvSpPr>
            <p:cNvPr id="12" name="Line 4"/>
            <p:cNvSpPr>
              <a:spLocks noChangeAspect="1" noChangeShapeType="1"/>
            </p:cNvSpPr>
            <p:nvPr/>
          </p:nvSpPr>
          <p:spPr bwMode="auto">
            <a:xfrm>
              <a:off x="1063625" y="5793298"/>
              <a:ext cx="903288" cy="1587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3" name="Line 5"/>
            <p:cNvSpPr>
              <a:spLocks noChangeAspect="1" noChangeShapeType="1"/>
            </p:cNvSpPr>
            <p:nvPr/>
          </p:nvSpPr>
          <p:spPr bwMode="auto">
            <a:xfrm>
              <a:off x="1966913" y="5323398"/>
              <a:ext cx="1587" cy="9255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4" name="Rectangle 13"/>
            <p:cNvSpPr>
              <a:spLocks noChangeAspect="1" noChangeArrowheads="1"/>
            </p:cNvSpPr>
            <p:nvPr/>
          </p:nvSpPr>
          <p:spPr bwMode="auto">
            <a:xfrm>
              <a:off x="3157538" y="5182110"/>
              <a:ext cx="2376487" cy="121920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5" name="Line 8"/>
            <p:cNvSpPr>
              <a:spLocks noChangeAspect="1" noChangeShapeType="1"/>
            </p:cNvSpPr>
            <p:nvPr/>
          </p:nvSpPr>
          <p:spPr bwMode="auto">
            <a:xfrm>
              <a:off x="2012950" y="5785360"/>
              <a:ext cx="51196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6" name="Text Box 11"/>
            <p:cNvSpPr txBox="1">
              <a:spLocks noChangeAspect="1" noChangeArrowheads="1"/>
            </p:cNvSpPr>
            <p:nvPr/>
          </p:nvSpPr>
          <p:spPr bwMode="auto">
            <a:xfrm>
              <a:off x="616894" y="5334510"/>
              <a:ext cx="8112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kumimoji="1" lang="en-US" dirty="0">
                  <a:solidFill>
                    <a:srgbClr val="FFB111"/>
                  </a:solidFill>
                </a:rPr>
                <a:t>Beam</a:t>
              </a:r>
              <a:endParaRPr kumimoji="1" lang="fr-FR" sz="1400" dirty="0">
                <a:solidFill>
                  <a:srgbClr val="FF9933"/>
                </a:solidFill>
              </a:endParaRPr>
            </a:p>
          </p:txBody>
        </p:sp>
        <p:sp>
          <p:nvSpPr>
            <p:cNvPr id="17" name="Text Box 12"/>
            <p:cNvSpPr txBox="1">
              <a:spLocks noChangeAspect="1" noChangeArrowheads="1"/>
            </p:cNvSpPr>
            <p:nvPr/>
          </p:nvSpPr>
          <p:spPr bwMode="auto">
            <a:xfrm>
              <a:off x="3368462" y="5251131"/>
              <a:ext cx="183801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kumimoji="1" lang="en-US" dirty="0" smtClean="0">
                  <a:solidFill>
                    <a:srgbClr val="0000FF"/>
                  </a:solidFill>
                </a:rPr>
                <a:t>Filter/transport</a:t>
              </a:r>
              <a:endParaRPr kumimoji="1" lang="fr-FR" sz="1700" dirty="0">
                <a:solidFill>
                  <a:srgbClr val="0000FF"/>
                </a:solidFill>
              </a:endParaRPr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1574489" y="4819083"/>
              <a:ext cx="10017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/>
                <a:t>Target</a:t>
              </a: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2905125" y="6418773"/>
              <a:ext cx="184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</p:grpSp>
      <p:grpSp>
        <p:nvGrpSpPr>
          <p:cNvPr id="22" name="Grouper 21"/>
          <p:cNvGrpSpPr/>
          <p:nvPr/>
        </p:nvGrpSpPr>
        <p:grpSpPr>
          <a:xfrm>
            <a:off x="705867" y="1969298"/>
            <a:ext cx="4032448" cy="2565404"/>
            <a:chOff x="-411856" y="1710758"/>
            <a:chExt cx="4032448" cy="2565404"/>
          </a:xfrm>
        </p:grpSpPr>
        <p:sp>
          <p:nvSpPr>
            <p:cNvPr id="23" name="ZoneTexte 22"/>
            <p:cNvSpPr txBox="1"/>
            <p:nvPr/>
          </p:nvSpPr>
          <p:spPr>
            <a:xfrm>
              <a:off x="-411856" y="3568276"/>
              <a:ext cx="4032448" cy="70788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/>
                <a:t>Electromagnetic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decay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from</a:t>
              </a:r>
              <a:r>
                <a:rPr lang="fr-FR" b="1" dirty="0" smtClean="0"/>
                <a:t> </a:t>
              </a:r>
            </a:p>
            <a:p>
              <a:pPr algn="ctr"/>
              <a:r>
                <a:rPr lang="fr-FR" b="1" dirty="0" err="1"/>
                <a:t>e</a:t>
              </a:r>
              <a:r>
                <a:rPr lang="fr-FR" b="1" dirty="0" err="1" smtClean="0"/>
                <a:t>xcited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nuclear</a:t>
              </a:r>
              <a:r>
                <a:rPr lang="fr-FR" b="1" dirty="0" smtClean="0"/>
                <a:t> states</a:t>
              </a:r>
            </a:p>
          </p:txBody>
        </p:sp>
        <p:grpSp>
          <p:nvGrpSpPr>
            <p:cNvPr id="24" name="Grouper 23"/>
            <p:cNvGrpSpPr/>
            <p:nvPr/>
          </p:nvGrpSpPr>
          <p:grpSpPr>
            <a:xfrm>
              <a:off x="1416877" y="1710758"/>
              <a:ext cx="1112770" cy="1768540"/>
              <a:chOff x="3848100" y="1039859"/>
              <a:chExt cx="1136650" cy="1805556"/>
            </a:xfr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Bouée 24"/>
              <p:cNvSpPr/>
              <p:nvPr/>
            </p:nvSpPr>
            <p:spPr>
              <a:xfrm>
                <a:off x="3848100" y="1039859"/>
                <a:ext cx="1136650" cy="1045300"/>
              </a:xfrm>
              <a:prstGeom prst="donut">
                <a:avLst>
                  <a:gd name="adj" fmla="val 6319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11340000">
                <a:off x="4188593" y="2053395"/>
                <a:ext cx="139199" cy="7920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7" name="Grouper 26"/>
          <p:cNvGrpSpPr/>
          <p:nvPr/>
        </p:nvGrpSpPr>
        <p:grpSpPr>
          <a:xfrm>
            <a:off x="5962451" y="1940972"/>
            <a:ext cx="4320480" cy="2280970"/>
            <a:chOff x="4844728" y="1638163"/>
            <a:chExt cx="4320480" cy="2280970"/>
          </a:xfrm>
        </p:grpSpPr>
        <p:grpSp>
          <p:nvGrpSpPr>
            <p:cNvPr id="28" name="Grouper 27"/>
            <p:cNvGrpSpPr/>
            <p:nvPr/>
          </p:nvGrpSpPr>
          <p:grpSpPr>
            <a:xfrm>
              <a:off x="6742111" y="1638163"/>
              <a:ext cx="1112770" cy="1768540"/>
              <a:chOff x="3848100" y="1039859"/>
              <a:chExt cx="1136650" cy="1805556"/>
            </a:xfr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Bouée 29"/>
              <p:cNvSpPr/>
              <p:nvPr/>
            </p:nvSpPr>
            <p:spPr>
              <a:xfrm>
                <a:off x="3848100" y="1039859"/>
                <a:ext cx="1136650" cy="1045300"/>
              </a:xfrm>
              <a:prstGeom prst="donut">
                <a:avLst>
                  <a:gd name="adj" fmla="val 6319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1340000">
                <a:off x="4188593" y="2053395"/>
                <a:ext cx="139199" cy="79202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4844728" y="3519023"/>
              <a:ext cx="4320480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/>
                <a:t>Ground</a:t>
              </a:r>
              <a:r>
                <a:rPr lang="fr-FR" b="1" dirty="0" smtClean="0"/>
                <a:t> state &amp; </a:t>
              </a:r>
              <a:r>
                <a:rPr lang="fr-FR" b="1" dirty="0" err="1" smtClean="0"/>
                <a:t>isomeric</a:t>
              </a:r>
              <a:r>
                <a:rPr lang="fr-FR" b="1" dirty="0"/>
                <a:t> </a:t>
              </a:r>
              <a:r>
                <a:rPr lang="fr-FR" b="1" dirty="0" err="1" smtClean="0"/>
                <a:t>decays</a:t>
              </a:r>
              <a:endParaRPr lang="fr-FR" b="1" dirty="0" smtClean="0"/>
            </a:p>
          </p:txBody>
        </p:sp>
      </p:grpSp>
      <p:sp>
        <p:nvSpPr>
          <p:cNvPr id="32" name="Line 5"/>
          <p:cNvSpPr>
            <a:spLocks noChangeAspect="1" noChangeShapeType="1"/>
          </p:cNvSpPr>
          <p:nvPr/>
        </p:nvSpPr>
        <p:spPr bwMode="auto">
          <a:xfrm>
            <a:off x="8390877" y="1967122"/>
            <a:ext cx="1587" cy="925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7608250" y="1445568"/>
            <a:ext cx="173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Decay</a:t>
            </a:r>
            <a:r>
              <a:rPr lang="fr-FR" dirty="0" smtClean="0"/>
              <a:t> station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70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/>
              <a:t>C</a:t>
            </a:r>
            <a:r>
              <a:rPr lang="fr-FR" dirty="0" smtClean="0"/>
              <a:t>rookes tube &amp; Cathode rays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Picture 30" descr="Crookes-maltese-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7" y="869504"/>
            <a:ext cx="3276600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220px-Crookes_tube_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03" y="653480"/>
            <a:ext cx="29718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417884" y="2813721"/>
            <a:ext cx="10355264" cy="2881313"/>
            <a:chOff x="-59" y="2222"/>
            <a:chExt cx="6523" cy="1815"/>
          </a:xfrm>
        </p:grpSpPr>
        <p:pic>
          <p:nvPicPr>
            <p:cNvPr id="13" name="Picture 8" descr="fig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" y="2630"/>
              <a:ext cx="2976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35"/>
            <p:cNvSpPr txBox="1">
              <a:spLocks noChangeArrowheads="1"/>
            </p:cNvSpPr>
            <p:nvPr/>
          </p:nvSpPr>
          <p:spPr bwMode="auto">
            <a:xfrm>
              <a:off x="2889" y="3537"/>
              <a:ext cx="357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1895: Jean Perrin demonstrates that cathode rays are negatively charged particles</a:t>
              </a:r>
            </a:p>
          </p:txBody>
        </p:sp>
        <p:pic>
          <p:nvPicPr>
            <p:cNvPr id="15" name="Picture 36" descr="perr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" y="2222"/>
              <a:ext cx="915" cy="1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881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48883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In-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7835" y="869504"/>
            <a:ext cx="460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1) Mini-orange </a:t>
            </a:r>
            <a:r>
              <a:rPr lang="fr-FR" b="1" dirty="0" err="1" smtClean="0"/>
              <a:t>spectrometers</a:t>
            </a:r>
            <a:r>
              <a:rPr lang="fr-FR" b="1" dirty="0" smtClean="0"/>
              <a:t> (MOS)</a:t>
            </a:r>
            <a:endParaRPr lang="fr-FR" b="1" dirty="0"/>
          </a:p>
        </p:txBody>
      </p:sp>
      <p:pic>
        <p:nvPicPr>
          <p:cNvPr id="13" name="Image 12" descr="MiniOr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1661592"/>
            <a:ext cx="4680520" cy="2740232"/>
          </a:xfrm>
          <a:prstGeom prst="rect">
            <a:avLst/>
          </a:prstGeom>
        </p:spPr>
      </p:pic>
      <p:pic>
        <p:nvPicPr>
          <p:cNvPr id="14" name="Image 13" descr="Miniorang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39" y="1589584"/>
            <a:ext cx="2786742" cy="273630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77875" y="4829944"/>
            <a:ext cx="9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Small size &amp; </a:t>
            </a:r>
            <a:r>
              <a:rPr lang="fr-FR" dirty="0" err="1" smtClean="0"/>
              <a:t>portability</a:t>
            </a:r>
            <a:r>
              <a:rPr lang="fr-FR" dirty="0" smtClean="0"/>
              <a:t> - Transmission </a:t>
            </a:r>
            <a:r>
              <a:rPr lang="fr-FR" dirty="0" err="1" smtClean="0"/>
              <a:t>depends</a:t>
            </a:r>
            <a:r>
              <a:rPr lang="fr-FR" dirty="0" smtClean="0"/>
              <a:t> on e- </a:t>
            </a:r>
            <a:r>
              <a:rPr lang="fr-FR" dirty="0" err="1" smtClean="0"/>
              <a:t>energy</a:t>
            </a:r>
            <a:endParaRPr lang="fr-FR" dirty="0" smtClean="0"/>
          </a:p>
          <a:p>
            <a:r>
              <a:rPr lang="fr-FR" dirty="0" smtClean="0"/>
              <a:t>Suppression of </a:t>
            </a:r>
            <a:r>
              <a:rPr lang="fr-FR" dirty="0" err="1" smtClean="0"/>
              <a:t>low-energy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;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 </a:t>
            </a:r>
            <a:r>
              <a:rPr lang="fr-FR" dirty="0" err="1" smtClean="0"/>
              <a:t>below</a:t>
            </a:r>
            <a:r>
              <a:rPr lang="fr-FR" dirty="0" smtClean="0"/>
              <a:t> ~ 200 </a:t>
            </a:r>
            <a:r>
              <a:rPr lang="fr-FR" dirty="0" err="1" smtClean="0"/>
              <a:t>keV</a:t>
            </a:r>
            <a:endParaRPr lang="fr-FR" dirty="0" smtClean="0"/>
          </a:p>
        </p:txBody>
      </p:sp>
      <p:pic>
        <p:nvPicPr>
          <p:cNvPr id="17" name="Image 16" descr="icemo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5" y="2021632"/>
            <a:ext cx="247351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5947" y="149425"/>
            <a:ext cx="8208911" cy="43204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Spectroscopy</a:t>
            </a:r>
            <a:r>
              <a:rPr lang="fr-FR" dirty="0" smtClean="0"/>
              <a:t> in the 2</a:t>
            </a:r>
            <a:r>
              <a:rPr lang="fr-FR" baseline="30000" dirty="0" smtClean="0"/>
              <a:t>nd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of </a:t>
            </a:r>
            <a:r>
              <a:rPr lang="fr-FR" baseline="30000" dirty="0" smtClean="0"/>
              <a:t>240</a:t>
            </a:r>
            <a:r>
              <a:rPr lang="fr-FR" dirty="0" smtClean="0"/>
              <a:t>Pu </a:t>
            </a:r>
            <a:r>
              <a:rPr lang="fr-FR" dirty="0" err="1" smtClean="0"/>
              <a:t>with</a:t>
            </a:r>
            <a:r>
              <a:rPr lang="fr-FR" dirty="0" smtClean="0"/>
              <a:t> the ICEMOS setup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41</a:t>
            </a:fld>
            <a:endParaRPr lang="fr-FR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5602411" y="2093640"/>
            <a:ext cx="4920496" cy="3312368"/>
            <a:chOff x="4234259" y="941512"/>
            <a:chExt cx="5784592" cy="3792240"/>
          </a:xfrm>
        </p:grpSpPr>
        <p:pic>
          <p:nvPicPr>
            <p:cNvPr id="11" name="Image 10" descr="icemos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299" y="941512"/>
              <a:ext cx="5424552" cy="379224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234259" y="1013520"/>
              <a:ext cx="1224136" cy="5760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5" name="Image 14" descr="240P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" y="725488"/>
            <a:ext cx="5186294" cy="23042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882331" y="101352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238</a:t>
            </a:r>
            <a:r>
              <a:rPr lang="fr-FR" dirty="0" smtClean="0"/>
              <a:t>U(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,2n)</a:t>
            </a:r>
            <a:r>
              <a:rPr lang="fr-FR" baseline="30000" dirty="0" smtClean="0"/>
              <a:t>240</a:t>
            </a:r>
            <a:r>
              <a:rPr lang="fr-FR" dirty="0" smtClean="0"/>
              <a:t>Pu</a:t>
            </a:r>
          </a:p>
          <a:p>
            <a:r>
              <a:rPr lang="fr-FR" dirty="0" smtClean="0"/>
              <a:t>e- in </a:t>
            </a:r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coincidence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fission fragments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8914779" y="4181872"/>
            <a:ext cx="155591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A286A"/>
                </a:solidFill>
                <a:latin typeface="Symbol" charset="2"/>
                <a:cs typeface="Symbol" charset="2"/>
              </a:rPr>
              <a:t>e</a:t>
            </a:r>
            <a:r>
              <a:rPr lang="fr-FR" sz="1400" dirty="0" smtClean="0">
                <a:solidFill>
                  <a:srgbClr val="7A286A"/>
                </a:solidFill>
              </a:rPr>
              <a:t>(600 </a:t>
            </a:r>
            <a:r>
              <a:rPr lang="fr-FR" sz="1400" dirty="0" err="1" smtClean="0">
                <a:solidFill>
                  <a:srgbClr val="7A286A"/>
                </a:solidFill>
              </a:rPr>
              <a:t>keV</a:t>
            </a:r>
            <a:r>
              <a:rPr lang="fr-FR" sz="1400" dirty="0" smtClean="0">
                <a:solidFill>
                  <a:srgbClr val="7A286A"/>
                </a:solidFill>
              </a:rPr>
              <a:t>)=5.4%</a:t>
            </a:r>
          </a:p>
          <a:p>
            <a:r>
              <a:rPr lang="fr-FR" sz="1400" dirty="0" smtClean="0">
                <a:solidFill>
                  <a:srgbClr val="7A286A"/>
                </a:solidFill>
              </a:rPr>
              <a:t>FWHM ~3 </a:t>
            </a:r>
            <a:r>
              <a:rPr lang="fr-FR" sz="1400" dirty="0" err="1" smtClean="0">
                <a:solidFill>
                  <a:srgbClr val="7A286A"/>
                </a:solidFill>
              </a:rPr>
              <a:t>keV</a:t>
            </a:r>
            <a:endParaRPr lang="fr-FR" sz="1400" dirty="0">
              <a:solidFill>
                <a:srgbClr val="7A286A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705867" y="3245768"/>
            <a:ext cx="4104456" cy="2334453"/>
            <a:chOff x="705867" y="3245768"/>
            <a:chExt cx="4104456" cy="2334453"/>
          </a:xfrm>
        </p:grpSpPr>
        <p:sp>
          <p:nvSpPr>
            <p:cNvPr id="17" name="ZoneTexte 16"/>
            <p:cNvSpPr txBox="1"/>
            <p:nvPr/>
          </p:nvSpPr>
          <p:spPr>
            <a:xfrm>
              <a:off x="1425947" y="5334000"/>
              <a:ext cx="29861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/>
                <a:t>D. </a:t>
              </a:r>
              <a:r>
                <a:rPr lang="nb-NO" sz="1000" dirty="0" err="1"/>
                <a:t>Gassmann</a:t>
              </a:r>
              <a:r>
                <a:rPr lang="nb-NO" sz="1000" dirty="0"/>
                <a:t> et al., </a:t>
              </a:r>
              <a:r>
                <a:rPr lang="nb-NO" sz="1000" dirty="0" err="1"/>
                <a:t>Phys</a:t>
              </a:r>
              <a:r>
                <a:rPr lang="nb-NO" sz="1000" dirty="0"/>
                <a:t>. Lett. B 497 (2001) 181 </a:t>
              </a:r>
            </a:p>
          </p:txBody>
        </p:sp>
        <p:grpSp>
          <p:nvGrpSpPr>
            <p:cNvPr id="6" name="Grouper 5"/>
            <p:cNvGrpSpPr/>
            <p:nvPr/>
          </p:nvGrpSpPr>
          <p:grpSpPr>
            <a:xfrm>
              <a:off x="705867" y="3245768"/>
              <a:ext cx="4104456" cy="1944216"/>
              <a:chOff x="3586187" y="3461792"/>
              <a:chExt cx="3536290" cy="1656184"/>
            </a:xfrm>
          </p:grpSpPr>
          <p:pic>
            <p:nvPicPr>
              <p:cNvPr id="3" name="Image 2" descr="Eodecayfrombeta_240Pu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6187" y="3533800"/>
                <a:ext cx="3536290" cy="1584176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586187" y="4901952"/>
                <a:ext cx="288032" cy="21602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018235" y="3461792"/>
                <a:ext cx="2736304" cy="95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286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Shape coexistence in </a:t>
            </a:r>
            <a:r>
              <a:rPr lang="fr-FR" baseline="30000" dirty="0" smtClean="0"/>
              <a:t>188</a:t>
            </a:r>
            <a:r>
              <a:rPr lang="fr-FR" dirty="0" smtClean="0"/>
              <a:t>Pb </a:t>
            </a:r>
            <a:r>
              <a:rPr lang="fr-FR" dirty="0" err="1" smtClean="0"/>
              <a:t>with</a:t>
            </a:r>
            <a:r>
              <a:rPr lang="fr-FR" dirty="0" smtClean="0"/>
              <a:t> ICEMOS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42</a:t>
            </a:fld>
            <a:endParaRPr lang="fr-FR" dirty="0"/>
          </a:p>
        </p:txBody>
      </p:sp>
      <p:pic>
        <p:nvPicPr>
          <p:cNvPr id="10" name="Image 9" descr="Pb188_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31" y="1733600"/>
            <a:ext cx="3896184" cy="36004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3819" y="725488"/>
            <a:ext cx="791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 MOS + 4 Compton </a:t>
            </a:r>
            <a:r>
              <a:rPr lang="fr-FR" dirty="0" err="1" smtClean="0"/>
              <a:t>suppressed</a:t>
            </a:r>
            <a:r>
              <a:rPr lang="fr-FR" dirty="0" smtClean="0"/>
              <a:t> </a:t>
            </a:r>
            <a:r>
              <a:rPr lang="fr-FR" dirty="0" err="1" smtClean="0"/>
              <a:t>Clover</a:t>
            </a:r>
            <a:r>
              <a:rPr lang="fr-FR" dirty="0" smtClean="0"/>
              <a:t> detectors + RITU </a:t>
            </a:r>
            <a:r>
              <a:rPr lang="fr-FR" dirty="0" err="1" smtClean="0"/>
              <a:t>separator</a:t>
            </a:r>
            <a:endParaRPr lang="fr-FR" dirty="0"/>
          </a:p>
        </p:txBody>
      </p:sp>
      <p:grpSp>
        <p:nvGrpSpPr>
          <p:cNvPr id="28" name="Grouper 27"/>
          <p:cNvGrpSpPr/>
          <p:nvPr/>
        </p:nvGrpSpPr>
        <p:grpSpPr>
          <a:xfrm>
            <a:off x="6250483" y="1229544"/>
            <a:ext cx="4282660" cy="4302260"/>
            <a:chOff x="6178475" y="941512"/>
            <a:chExt cx="4282660" cy="4302260"/>
          </a:xfrm>
        </p:grpSpPr>
        <p:pic>
          <p:nvPicPr>
            <p:cNvPr id="11" name="Image 10" descr="Gamma_elec_288Pb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475" y="941512"/>
              <a:ext cx="4282660" cy="4302260"/>
            </a:xfrm>
            <a:prstGeom prst="rect">
              <a:avLst/>
            </a:prstGeom>
          </p:spPr>
        </p:pic>
        <p:sp>
          <p:nvSpPr>
            <p:cNvPr id="18" name="Forme libre 17"/>
            <p:cNvSpPr/>
            <p:nvPr/>
          </p:nvSpPr>
          <p:spPr>
            <a:xfrm>
              <a:off x="8833136" y="4025798"/>
              <a:ext cx="162381" cy="211307"/>
            </a:xfrm>
            <a:custGeom>
              <a:avLst/>
              <a:gdLst>
                <a:gd name="connsiteX0" fmla="*/ 6064 w 162381"/>
                <a:gd name="connsiteY0" fmla="*/ 184252 h 211307"/>
                <a:gd name="connsiteX1" fmla="*/ 37814 w 162381"/>
                <a:gd name="connsiteY1" fmla="*/ 102 h 211307"/>
                <a:gd name="connsiteX2" fmla="*/ 107664 w 162381"/>
                <a:gd name="connsiteY2" fmla="*/ 158852 h 211307"/>
                <a:gd name="connsiteX3" fmla="*/ 158464 w 162381"/>
                <a:gd name="connsiteY3" fmla="*/ 209652 h 211307"/>
                <a:gd name="connsiteX4" fmla="*/ 6064 w 162381"/>
                <a:gd name="connsiteY4" fmla="*/ 184252 h 21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81" h="211307">
                  <a:moveTo>
                    <a:pt x="6064" y="184252"/>
                  </a:moveTo>
                  <a:cubicBezTo>
                    <a:pt x="-14044" y="149327"/>
                    <a:pt x="20881" y="4335"/>
                    <a:pt x="37814" y="102"/>
                  </a:cubicBezTo>
                  <a:cubicBezTo>
                    <a:pt x="54747" y="-4131"/>
                    <a:pt x="87556" y="123927"/>
                    <a:pt x="107664" y="158852"/>
                  </a:cubicBezTo>
                  <a:cubicBezTo>
                    <a:pt x="127772" y="193777"/>
                    <a:pt x="176455" y="208594"/>
                    <a:pt x="158464" y="209652"/>
                  </a:cubicBezTo>
                  <a:cubicBezTo>
                    <a:pt x="140473" y="210710"/>
                    <a:pt x="26172" y="219177"/>
                    <a:pt x="6064" y="184252"/>
                  </a:cubicBezTo>
                  <a:close/>
                </a:path>
              </a:pathLst>
            </a:cu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9080500" y="3890433"/>
              <a:ext cx="160867" cy="461434"/>
            </a:xfrm>
            <a:custGeom>
              <a:avLst/>
              <a:gdLst>
                <a:gd name="connsiteX0" fmla="*/ 0 w 160867"/>
                <a:gd name="connsiteY0" fmla="*/ 427567 h 461434"/>
                <a:gd name="connsiteX1" fmla="*/ 38100 w 160867"/>
                <a:gd name="connsiteY1" fmla="*/ 325967 h 461434"/>
                <a:gd name="connsiteX2" fmla="*/ 55033 w 160867"/>
                <a:gd name="connsiteY2" fmla="*/ 198967 h 461434"/>
                <a:gd name="connsiteX3" fmla="*/ 76200 w 160867"/>
                <a:gd name="connsiteY3" fmla="*/ 97367 h 461434"/>
                <a:gd name="connsiteX4" fmla="*/ 80433 w 160867"/>
                <a:gd name="connsiteY4" fmla="*/ 0 h 461434"/>
                <a:gd name="connsiteX5" fmla="*/ 101600 w 160867"/>
                <a:gd name="connsiteY5" fmla="*/ 148167 h 461434"/>
                <a:gd name="connsiteX6" fmla="*/ 122767 w 160867"/>
                <a:gd name="connsiteY6" fmla="*/ 211667 h 461434"/>
                <a:gd name="connsiteX7" fmla="*/ 127000 w 160867"/>
                <a:gd name="connsiteY7" fmla="*/ 338667 h 461434"/>
                <a:gd name="connsiteX8" fmla="*/ 160867 w 160867"/>
                <a:gd name="connsiteY8" fmla="*/ 461434 h 461434"/>
                <a:gd name="connsiteX9" fmla="*/ 0 w 160867"/>
                <a:gd name="connsiteY9" fmla="*/ 427567 h 461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67" h="461434">
                  <a:moveTo>
                    <a:pt x="0" y="427567"/>
                  </a:moveTo>
                  <a:lnTo>
                    <a:pt x="38100" y="325967"/>
                  </a:lnTo>
                  <a:lnTo>
                    <a:pt x="55033" y="198967"/>
                  </a:lnTo>
                  <a:lnTo>
                    <a:pt x="76200" y="97367"/>
                  </a:lnTo>
                  <a:lnTo>
                    <a:pt x="80433" y="0"/>
                  </a:lnTo>
                  <a:lnTo>
                    <a:pt x="101600" y="148167"/>
                  </a:lnTo>
                  <a:lnTo>
                    <a:pt x="122767" y="211667"/>
                  </a:lnTo>
                  <a:lnTo>
                    <a:pt x="127000" y="338667"/>
                  </a:lnTo>
                  <a:lnTo>
                    <a:pt x="160867" y="461434"/>
                  </a:lnTo>
                  <a:lnTo>
                    <a:pt x="0" y="427567"/>
                  </a:lnTo>
                  <a:close/>
                </a:path>
              </a:pathLst>
            </a:custGeom>
            <a:solidFill>
              <a:srgbClr val="3366FF">
                <a:alpha val="4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9465733" y="4394200"/>
              <a:ext cx="114300" cy="114300"/>
            </a:xfrm>
            <a:custGeom>
              <a:avLst/>
              <a:gdLst>
                <a:gd name="connsiteX0" fmla="*/ 0 w 114300"/>
                <a:gd name="connsiteY0" fmla="*/ 97367 h 114300"/>
                <a:gd name="connsiteX1" fmla="*/ 29634 w 114300"/>
                <a:gd name="connsiteY1" fmla="*/ 46567 h 114300"/>
                <a:gd name="connsiteX2" fmla="*/ 55034 w 114300"/>
                <a:gd name="connsiteY2" fmla="*/ 0 h 114300"/>
                <a:gd name="connsiteX3" fmla="*/ 93134 w 114300"/>
                <a:gd name="connsiteY3" fmla="*/ 71967 h 114300"/>
                <a:gd name="connsiteX4" fmla="*/ 114300 w 114300"/>
                <a:gd name="connsiteY4" fmla="*/ 114300 h 114300"/>
                <a:gd name="connsiteX5" fmla="*/ 0 w 114300"/>
                <a:gd name="connsiteY5" fmla="*/ 9736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14300">
                  <a:moveTo>
                    <a:pt x="0" y="97367"/>
                  </a:moveTo>
                  <a:lnTo>
                    <a:pt x="29634" y="46567"/>
                  </a:lnTo>
                  <a:lnTo>
                    <a:pt x="55034" y="0"/>
                  </a:lnTo>
                  <a:lnTo>
                    <a:pt x="93134" y="71967"/>
                  </a:lnTo>
                  <a:lnTo>
                    <a:pt x="114300" y="114300"/>
                  </a:lnTo>
                  <a:lnTo>
                    <a:pt x="0" y="97367"/>
                  </a:lnTo>
                  <a:close/>
                </a:path>
              </a:pathLst>
            </a:custGeom>
            <a:solidFill>
              <a:srgbClr val="3366FF">
                <a:alpha val="4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8450510" y="3668027"/>
              <a:ext cx="203416" cy="441290"/>
            </a:xfrm>
            <a:custGeom>
              <a:avLst/>
              <a:gdLst>
                <a:gd name="connsiteX0" fmla="*/ 7690 w 203416"/>
                <a:gd name="connsiteY0" fmla="*/ 421373 h 441290"/>
                <a:gd name="connsiteX1" fmla="*/ 37323 w 203416"/>
                <a:gd name="connsiteY1" fmla="*/ 298606 h 441290"/>
                <a:gd name="connsiteX2" fmla="*/ 37323 w 203416"/>
                <a:gd name="connsiteY2" fmla="*/ 167373 h 441290"/>
                <a:gd name="connsiteX3" fmla="*/ 62723 w 203416"/>
                <a:gd name="connsiteY3" fmla="*/ 40373 h 441290"/>
                <a:gd name="connsiteX4" fmla="*/ 79657 w 203416"/>
                <a:gd name="connsiteY4" fmla="*/ 2273 h 441290"/>
                <a:gd name="connsiteX5" fmla="*/ 105057 w 203416"/>
                <a:gd name="connsiteY5" fmla="*/ 95406 h 441290"/>
                <a:gd name="connsiteX6" fmla="*/ 117757 w 203416"/>
                <a:gd name="connsiteY6" fmla="*/ 218173 h 441290"/>
                <a:gd name="connsiteX7" fmla="*/ 143157 w 203416"/>
                <a:gd name="connsiteY7" fmla="*/ 357873 h 441290"/>
                <a:gd name="connsiteX8" fmla="*/ 198190 w 203416"/>
                <a:gd name="connsiteY8" fmla="*/ 434073 h 441290"/>
                <a:gd name="connsiteX9" fmla="*/ 7690 w 203416"/>
                <a:gd name="connsiteY9" fmla="*/ 421373 h 441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416" h="441290">
                  <a:moveTo>
                    <a:pt x="7690" y="421373"/>
                  </a:moveTo>
                  <a:cubicBezTo>
                    <a:pt x="-19121" y="398795"/>
                    <a:pt x="32384" y="340939"/>
                    <a:pt x="37323" y="298606"/>
                  </a:cubicBezTo>
                  <a:cubicBezTo>
                    <a:pt x="42262" y="256273"/>
                    <a:pt x="33090" y="210412"/>
                    <a:pt x="37323" y="167373"/>
                  </a:cubicBezTo>
                  <a:cubicBezTo>
                    <a:pt x="41556" y="124334"/>
                    <a:pt x="55667" y="67890"/>
                    <a:pt x="62723" y="40373"/>
                  </a:cubicBezTo>
                  <a:cubicBezTo>
                    <a:pt x="69779" y="12856"/>
                    <a:pt x="72601" y="-6899"/>
                    <a:pt x="79657" y="2273"/>
                  </a:cubicBezTo>
                  <a:cubicBezTo>
                    <a:pt x="86713" y="11445"/>
                    <a:pt x="98707" y="59423"/>
                    <a:pt x="105057" y="95406"/>
                  </a:cubicBezTo>
                  <a:cubicBezTo>
                    <a:pt x="111407" y="131389"/>
                    <a:pt x="111407" y="174429"/>
                    <a:pt x="117757" y="218173"/>
                  </a:cubicBezTo>
                  <a:cubicBezTo>
                    <a:pt x="124107" y="261917"/>
                    <a:pt x="129751" y="321890"/>
                    <a:pt x="143157" y="357873"/>
                  </a:cubicBezTo>
                  <a:cubicBezTo>
                    <a:pt x="156563" y="393856"/>
                    <a:pt x="222179" y="422079"/>
                    <a:pt x="198190" y="434073"/>
                  </a:cubicBezTo>
                  <a:cubicBezTo>
                    <a:pt x="174201" y="446067"/>
                    <a:pt x="34501" y="443951"/>
                    <a:pt x="7690" y="421373"/>
                  </a:cubicBezTo>
                  <a:close/>
                </a:path>
              </a:pathLst>
            </a:custGeom>
            <a:solidFill>
              <a:srgbClr val="FF0000">
                <a:alpha val="4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273819" y="1301552"/>
            <a:ext cx="237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156</a:t>
            </a:r>
            <a:r>
              <a:rPr lang="fr-FR" dirty="0" smtClean="0"/>
              <a:t>Gd(</a:t>
            </a:r>
            <a:r>
              <a:rPr lang="fr-FR" baseline="30000" dirty="0" smtClean="0"/>
              <a:t>36</a:t>
            </a:r>
            <a:r>
              <a:rPr lang="fr-FR" dirty="0" smtClean="0"/>
              <a:t>Ar,4n)</a:t>
            </a:r>
            <a:r>
              <a:rPr lang="fr-FR" baseline="30000" dirty="0" smtClean="0"/>
              <a:t>188</a:t>
            </a:r>
            <a:r>
              <a:rPr lang="fr-FR" dirty="0" smtClean="0"/>
              <a:t>Pb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3802211" y="4649920"/>
            <a:ext cx="0" cy="54006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4522291" y="4757936"/>
            <a:ext cx="0" cy="43204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970563" y="5417041"/>
            <a:ext cx="3551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Y. Le </a:t>
            </a:r>
            <a:r>
              <a:rPr lang="fr-FR" sz="1200" dirty="0" err="1" smtClean="0"/>
              <a:t>Coz</a:t>
            </a:r>
            <a:r>
              <a:rPr lang="fr-FR" sz="1200" dirty="0" smtClean="0"/>
              <a:t> et al., </a:t>
            </a:r>
            <a:r>
              <a:rPr lang="fr-FR" sz="1200" dirty="0" err="1" smtClean="0"/>
              <a:t>Eur</a:t>
            </a:r>
            <a:r>
              <a:rPr lang="fr-FR" sz="1200" dirty="0" smtClean="0"/>
              <a:t>. Phys. J. (Direct)A 3 (1999) 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6159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146027" y="149424"/>
            <a:ext cx="7488831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In-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45827" y="797496"/>
            <a:ext cx="917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2) </a:t>
            </a:r>
            <a:r>
              <a:rPr lang="fr-FR" b="1" dirty="0" err="1" smtClean="0"/>
              <a:t>Solenoid</a:t>
            </a:r>
            <a:r>
              <a:rPr lang="fr-FR" b="1" dirty="0" smtClean="0"/>
              <a:t> </a:t>
            </a:r>
            <a:r>
              <a:rPr lang="fr-FR" b="1" dirty="0" err="1" smtClean="0"/>
              <a:t>spectrometers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superconducting</a:t>
            </a:r>
            <a:r>
              <a:rPr lang="fr-FR" b="1" dirty="0" smtClean="0"/>
              <a:t>/normal </a:t>
            </a:r>
            <a:r>
              <a:rPr lang="fr-FR" b="1" dirty="0" err="1" smtClean="0"/>
              <a:t>conducting</a:t>
            </a:r>
            <a:r>
              <a:rPr lang="fr-FR" b="1" dirty="0" smtClean="0"/>
              <a:t> </a:t>
            </a:r>
            <a:r>
              <a:rPr lang="fr-FR" b="1" dirty="0" err="1" smtClean="0"/>
              <a:t>coils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201811" y="2381672"/>
            <a:ext cx="37135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H. </a:t>
            </a:r>
            <a:r>
              <a:rPr lang="fr-FR" sz="1000" dirty="0" err="1" smtClean="0"/>
              <a:t>Kankaanpää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Nucl</a:t>
            </a:r>
            <a:r>
              <a:rPr lang="fr-FR" sz="1000" dirty="0" smtClean="0"/>
              <a:t>. </a:t>
            </a:r>
            <a:r>
              <a:rPr lang="fr-FR" sz="1000" dirty="0" err="1" smtClean="0"/>
              <a:t>Instr</a:t>
            </a:r>
            <a:r>
              <a:rPr lang="fr-FR" sz="1000" dirty="0" smtClean="0"/>
              <a:t>. </a:t>
            </a:r>
            <a:r>
              <a:rPr lang="fr-FR" sz="1000" dirty="0" err="1" smtClean="0"/>
              <a:t>Meth</a:t>
            </a:r>
            <a:r>
              <a:rPr lang="fr-FR" sz="1000" dirty="0" smtClean="0"/>
              <a:t>. A </a:t>
            </a:r>
            <a:r>
              <a:rPr lang="fr-FR" sz="1000" dirty="0"/>
              <a:t>534 (2004) 503–510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9803" y="1229544"/>
            <a:ext cx="106117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	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Broad </a:t>
            </a:r>
            <a:r>
              <a:rPr lang="fr-FR" dirty="0" err="1"/>
              <a:t>energy</a:t>
            </a:r>
            <a:r>
              <a:rPr lang="fr-FR" dirty="0"/>
              <a:t> transmission</a:t>
            </a:r>
            <a:endParaRPr lang="fr-FR" dirty="0" smtClean="0"/>
          </a:p>
          <a:p>
            <a:r>
              <a:rPr lang="fr-FR" dirty="0" smtClean="0"/>
              <a:t>	To </a:t>
            </a:r>
            <a:r>
              <a:rPr lang="fr-FR" dirty="0" err="1" smtClean="0"/>
              <a:t>minimize</a:t>
            </a:r>
            <a:r>
              <a:rPr lang="fr-FR" dirty="0" smtClean="0"/>
              <a:t> Doppler </a:t>
            </a:r>
            <a:r>
              <a:rPr lang="fr-FR" dirty="0" err="1" smtClean="0"/>
              <a:t>broadening</a:t>
            </a:r>
            <a:r>
              <a:rPr lang="fr-FR" dirty="0" smtClean="0"/>
              <a:t> and background of delta rays:</a:t>
            </a:r>
          </a:p>
          <a:p>
            <a:r>
              <a:rPr lang="fr-FR" dirty="0" smtClean="0"/>
              <a:t>		</a:t>
            </a:r>
            <a:r>
              <a:rPr lang="fr-FR" dirty="0"/>
              <a:t>-</a:t>
            </a:r>
            <a:r>
              <a:rPr lang="fr-FR" dirty="0" smtClean="0"/>
              <a:t> </a:t>
            </a:r>
            <a:r>
              <a:rPr lang="fr-FR" dirty="0" err="1" smtClean="0"/>
              <a:t>Solenoildal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axis ~ </a:t>
            </a:r>
            <a:r>
              <a:rPr lang="fr-FR" dirty="0" err="1" smtClean="0"/>
              <a:t>colinear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 err="1" smtClean="0"/>
              <a:t>beam</a:t>
            </a:r>
            <a:r>
              <a:rPr lang="fr-FR" dirty="0" smtClean="0"/>
              <a:t> direction</a:t>
            </a:r>
          </a:p>
          <a:p>
            <a:r>
              <a:rPr lang="fr-FR" dirty="0"/>
              <a:t>	</a:t>
            </a:r>
            <a:r>
              <a:rPr lang="fr-FR" dirty="0" smtClean="0"/>
              <a:t>	- Detector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backward</a:t>
            </a:r>
            <a:r>
              <a:rPr lang="fr-FR" dirty="0" smtClean="0"/>
              <a:t> angles</a:t>
            </a:r>
          </a:p>
          <a:p>
            <a:r>
              <a:rPr lang="fr-FR" dirty="0" smtClean="0"/>
              <a:t>		- HV </a:t>
            </a:r>
            <a:r>
              <a:rPr lang="fr-FR" dirty="0" err="1" smtClean="0"/>
              <a:t>barrier</a:t>
            </a: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993899" y="1189474"/>
            <a:ext cx="9505056" cy="2920390"/>
            <a:chOff x="993899" y="1301552"/>
            <a:chExt cx="9505056" cy="2920390"/>
          </a:xfrm>
        </p:grpSpPr>
        <p:grpSp>
          <p:nvGrpSpPr>
            <p:cNvPr id="2" name="Grouper 1"/>
            <p:cNvGrpSpPr/>
            <p:nvPr/>
          </p:nvGrpSpPr>
          <p:grpSpPr>
            <a:xfrm>
              <a:off x="993899" y="1301552"/>
              <a:ext cx="9505056" cy="2920390"/>
              <a:chOff x="-700139" y="2269594"/>
              <a:chExt cx="9505056" cy="2920390"/>
            </a:xfrm>
          </p:grpSpPr>
          <p:pic>
            <p:nvPicPr>
              <p:cNvPr id="12" name="Image 11" descr="sacred_small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6187" y="2413610"/>
                <a:ext cx="4248472" cy="2702028"/>
              </a:xfrm>
              <a:prstGeom prst="rect">
                <a:avLst/>
              </a:prstGeom>
            </p:spPr>
          </p:pic>
          <p:cxnSp>
            <p:nvCxnSpPr>
              <p:cNvPr id="17" name="Connecteur droit avec flèche 16"/>
              <p:cNvCxnSpPr/>
              <p:nvPr/>
            </p:nvCxnSpPr>
            <p:spPr>
              <a:xfrm flipH="1">
                <a:off x="7474619" y="2669704"/>
                <a:ext cx="576064" cy="216024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3226146" y="4357826"/>
                <a:ext cx="576064" cy="216024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/>
              <p:cNvSpPr txBox="1"/>
              <p:nvPr/>
            </p:nvSpPr>
            <p:spPr>
              <a:xfrm>
                <a:off x="7978674" y="2269594"/>
                <a:ext cx="8262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000000"/>
                    </a:solidFill>
                  </a:rPr>
                  <a:t>beam</a:t>
                </a:r>
                <a:endParaRPr lang="fr-F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098354" y="4789874"/>
                <a:ext cx="19159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t</a:t>
                </a:r>
                <a:r>
                  <a:rPr lang="fr-FR" dirty="0" err="1" smtClean="0"/>
                  <a:t>arget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chamber</a:t>
                </a:r>
                <a:endParaRPr lang="fr-FR" dirty="0"/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 flipH="1" flipV="1">
                <a:off x="5204517" y="4037856"/>
                <a:ext cx="720079" cy="896034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3"/>
              <p:cNvSpPr txBox="1"/>
              <p:nvPr/>
            </p:nvSpPr>
            <p:spPr>
              <a:xfrm>
                <a:off x="6610522" y="4141802"/>
                <a:ext cx="1353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HV </a:t>
                </a:r>
                <a:r>
                  <a:rPr lang="fr-FR" dirty="0" err="1" smtClean="0"/>
                  <a:t>barrier</a:t>
                </a:r>
                <a:endParaRPr lang="fr-FR" dirty="0"/>
              </a:p>
            </p:txBody>
          </p:sp>
          <p:cxnSp>
            <p:nvCxnSpPr>
              <p:cNvPr id="25" name="Connecteur droit avec flèche 24"/>
              <p:cNvCxnSpPr>
                <a:stCxn id="24" idx="0"/>
              </p:cNvCxnSpPr>
              <p:nvPr/>
            </p:nvCxnSpPr>
            <p:spPr>
              <a:xfrm flipH="1" flipV="1">
                <a:off x="6466506" y="3349714"/>
                <a:ext cx="820694" cy="792088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/>
              <p:cNvSpPr txBox="1"/>
              <p:nvPr/>
            </p:nvSpPr>
            <p:spPr>
              <a:xfrm>
                <a:off x="-700139" y="3101752"/>
                <a:ext cx="12535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SACRED</a:t>
                </a:r>
                <a:endParaRPr lang="fr-FR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3096343" y="4717866"/>
                <a:ext cx="1068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0000"/>
                    </a:solidFill>
                  </a:rPr>
                  <a:t>t</a:t>
                </a:r>
                <a:r>
                  <a:rPr lang="fr-FR" dirty="0" smtClean="0">
                    <a:solidFill>
                      <a:srgbClr val="000000"/>
                    </a:solidFill>
                  </a:rPr>
                  <a:t>o RITU</a:t>
                </a:r>
                <a:endParaRPr lang="fr-FR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6" name="Connecteur droit 35"/>
              <p:cNvCxnSpPr/>
              <p:nvPr/>
            </p:nvCxnSpPr>
            <p:spPr>
              <a:xfrm flipH="1">
                <a:off x="4772478" y="2885728"/>
                <a:ext cx="2736295" cy="108012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 flipV="1">
                <a:off x="5132518" y="3173760"/>
                <a:ext cx="1800191" cy="648072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ZoneTexte 22"/>
            <p:cNvSpPr txBox="1"/>
            <p:nvPr/>
          </p:nvSpPr>
          <p:spPr>
            <a:xfrm>
              <a:off x="7978675" y="3493730"/>
              <a:ext cx="8972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 foils</a:t>
              </a:r>
              <a:endParaRPr lang="fr-FR" dirty="0"/>
            </a:p>
          </p:txBody>
        </p:sp>
        <p:cxnSp>
          <p:nvCxnSpPr>
            <p:cNvPr id="26" name="Connecteur droit avec flèche 25"/>
            <p:cNvCxnSpPr>
              <a:stCxn id="23" idx="1"/>
            </p:cNvCxnSpPr>
            <p:nvPr/>
          </p:nvCxnSpPr>
          <p:spPr>
            <a:xfrm flipH="1" flipV="1">
              <a:off x="7330603" y="2813720"/>
              <a:ext cx="648072" cy="880065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>
              <a:stCxn id="23" idx="1"/>
            </p:cNvCxnSpPr>
            <p:nvPr/>
          </p:nvCxnSpPr>
          <p:spPr>
            <a:xfrm flipH="1" flipV="1">
              <a:off x="7186587" y="2885728"/>
              <a:ext cx="792088" cy="80805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49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Magnifi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99" y="2021632"/>
            <a:ext cx="4032448" cy="2049828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44</a:t>
            </a:fld>
            <a:endParaRPr lang="fr-FR" dirty="0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154030"/>
              </p:ext>
            </p:extLst>
          </p:nvPr>
        </p:nvGraphicFramePr>
        <p:xfrm>
          <a:off x="8405171" y="2093640"/>
          <a:ext cx="2223588" cy="198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6" r:id="rId5" imgW="3742857" imgH="3333333" progId="Paint.Picture">
                  <p:embed/>
                </p:oleObj>
              </mc:Choice>
              <mc:Fallback>
                <p:oleObj r:id="rId5" imgW="3742857" imgH="3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171" y="2093640"/>
                        <a:ext cx="2223588" cy="198029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8095869" y="1589584"/>
            <a:ext cx="253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Segmented</a:t>
            </a:r>
            <a:r>
              <a:rPr lang="fr-FR" sz="1800" dirty="0" smtClean="0"/>
              <a:t> Si detector</a:t>
            </a:r>
            <a:endParaRPr lang="fr-FR" sz="1800" dirty="0"/>
          </a:p>
        </p:txBody>
      </p:sp>
      <p:pic>
        <p:nvPicPr>
          <p:cNvPr id="13" name="Image 12" descr="FieldProfile_sac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528"/>
            <a:ext cx="4896544" cy="3806928"/>
          </a:xfrm>
          <a:prstGeom prst="rect">
            <a:avLst/>
          </a:prstGeom>
        </p:spPr>
      </p:pic>
      <p:sp>
        <p:nvSpPr>
          <p:cNvPr id="14" name="Titre 1"/>
          <p:cNvSpPr txBox="1">
            <a:spLocks noGrp="1"/>
          </p:cNvSpPr>
          <p:nvPr>
            <p:ph type="title"/>
          </p:nvPr>
        </p:nvSpPr>
        <p:spPr>
          <a:xfrm>
            <a:off x="2290043" y="149425"/>
            <a:ext cx="648071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In-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946227" y="4757936"/>
            <a:ext cx="6558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 smtClean="0"/>
              <a:t>Distribution of e</a:t>
            </a:r>
            <a:r>
              <a:rPr lang="fr-FR" baseline="30000" dirty="0" smtClean="0"/>
              <a:t>-</a:t>
            </a:r>
            <a:r>
              <a:rPr lang="fr-FR" dirty="0" smtClean="0"/>
              <a:t> flux over the detector</a:t>
            </a:r>
          </a:p>
          <a:p>
            <a:pPr marL="342900" indent="-342900">
              <a:buFontTx/>
              <a:buChar char="-"/>
            </a:pPr>
            <a:r>
              <a:rPr lang="fr-FR" dirty="0" smtClean="0"/>
              <a:t>Close to normal incidence =&gt; </a:t>
            </a:r>
            <a:r>
              <a:rPr lang="fr-FR" dirty="0" err="1" smtClean="0"/>
              <a:t>reduced</a:t>
            </a:r>
            <a:r>
              <a:rPr lang="fr-FR" dirty="0" smtClean="0"/>
              <a:t> </a:t>
            </a:r>
            <a:r>
              <a:rPr lang="fr-FR" dirty="0" err="1" smtClean="0"/>
              <a:t>backscattering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763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691276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Conversion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r>
              <a:rPr lang="fr-FR" dirty="0" smtClean="0"/>
              <a:t> of </a:t>
            </a:r>
            <a:r>
              <a:rPr lang="fr-FR" baseline="30000" dirty="0" smtClean="0"/>
              <a:t>254</a:t>
            </a:r>
            <a:r>
              <a:rPr lang="fr-FR" dirty="0" smtClean="0"/>
              <a:t>No</a:t>
            </a:r>
            <a:endParaRPr lang="fr-FR" dirty="0"/>
          </a:p>
        </p:txBody>
      </p:sp>
      <p:pic>
        <p:nvPicPr>
          <p:cNvPr id="10" name="Espace réservé du contenu 9" descr="No254_sacred2.pdf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98" r="-13298"/>
          <a:stretch>
            <a:fillRect/>
          </a:stretch>
        </p:blipFill>
        <p:spPr>
          <a:xfrm>
            <a:off x="417835" y="1661592"/>
            <a:ext cx="4579937" cy="3255963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89843" y="5117976"/>
            <a:ext cx="3024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P. Butler et al., Phys. </a:t>
            </a:r>
            <a:r>
              <a:rPr lang="fr-FR" sz="1000" dirty="0" err="1" smtClean="0"/>
              <a:t>Rev</a:t>
            </a:r>
            <a:r>
              <a:rPr lang="fr-FR" sz="1000" dirty="0" smtClean="0"/>
              <a:t>. </a:t>
            </a:r>
            <a:r>
              <a:rPr lang="fr-FR" sz="1000" dirty="0" err="1" smtClean="0"/>
              <a:t>Lett</a:t>
            </a:r>
            <a:r>
              <a:rPr lang="fr-FR" sz="1000" dirty="0" smtClean="0"/>
              <a:t>.  89 (2002) 202501</a:t>
            </a:r>
            <a:endParaRPr lang="fr-FR" sz="1000" dirty="0"/>
          </a:p>
        </p:txBody>
      </p:sp>
      <p:pic>
        <p:nvPicPr>
          <p:cNvPr id="19" name="Picture 7" descr="no_electr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83" y="1013520"/>
            <a:ext cx="3006050" cy="3384376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1765300" y="3461792"/>
            <a:ext cx="8445623" cy="2076038"/>
            <a:chOff x="1765300" y="3461792"/>
            <a:chExt cx="8445623" cy="2076038"/>
          </a:xfrm>
        </p:grpSpPr>
        <p:sp>
          <p:nvSpPr>
            <p:cNvPr id="18" name="Forme libre 17"/>
            <p:cNvSpPr/>
            <p:nvPr/>
          </p:nvSpPr>
          <p:spPr>
            <a:xfrm>
              <a:off x="1765300" y="3461792"/>
              <a:ext cx="2413000" cy="792708"/>
            </a:xfrm>
            <a:custGeom>
              <a:avLst/>
              <a:gdLst>
                <a:gd name="connsiteX0" fmla="*/ 0 w 2413000"/>
                <a:gd name="connsiteY0" fmla="*/ 635000 h 660400"/>
                <a:gd name="connsiteX1" fmla="*/ 152400 w 2413000"/>
                <a:gd name="connsiteY1" fmla="*/ 317500 h 660400"/>
                <a:gd name="connsiteX2" fmla="*/ 292100 w 2413000"/>
                <a:gd name="connsiteY2" fmla="*/ 88900 h 660400"/>
                <a:gd name="connsiteX3" fmla="*/ 444500 w 2413000"/>
                <a:gd name="connsiteY3" fmla="*/ 0 h 660400"/>
                <a:gd name="connsiteX4" fmla="*/ 762000 w 2413000"/>
                <a:gd name="connsiteY4" fmla="*/ 88900 h 660400"/>
                <a:gd name="connsiteX5" fmla="*/ 939800 w 2413000"/>
                <a:gd name="connsiteY5" fmla="*/ 317500 h 660400"/>
                <a:gd name="connsiteX6" fmla="*/ 1155700 w 2413000"/>
                <a:gd name="connsiteY6" fmla="*/ 457200 h 660400"/>
                <a:gd name="connsiteX7" fmla="*/ 1397000 w 2413000"/>
                <a:gd name="connsiteY7" fmla="*/ 558800 h 660400"/>
                <a:gd name="connsiteX8" fmla="*/ 1778000 w 2413000"/>
                <a:gd name="connsiteY8" fmla="*/ 635000 h 660400"/>
                <a:gd name="connsiteX9" fmla="*/ 2413000 w 2413000"/>
                <a:gd name="connsiteY9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3000" h="660400">
                  <a:moveTo>
                    <a:pt x="0" y="635000"/>
                  </a:moveTo>
                  <a:cubicBezTo>
                    <a:pt x="51858" y="521758"/>
                    <a:pt x="103717" y="408517"/>
                    <a:pt x="152400" y="317500"/>
                  </a:cubicBezTo>
                  <a:cubicBezTo>
                    <a:pt x="201083" y="226483"/>
                    <a:pt x="243417" y="141817"/>
                    <a:pt x="292100" y="88900"/>
                  </a:cubicBezTo>
                  <a:cubicBezTo>
                    <a:pt x="340783" y="35983"/>
                    <a:pt x="366183" y="0"/>
                    <a:pt x="444500" y="0"/>
                  </a:cubicBezTo>
                  <a:cubicBezTo>
                    <a:pt x="522817" y="0"/>
                    <a:pt x="679450" y="35983"/>
                    <a:pt x="762000" y="88900"/>
                  </a:cubicBezTo>
                  <a:cubicBezTo>
                    <a:pt x="844550" y="141817"/>
                    <a:pt x="874183" y="256117"/>
                    <a:pt x="939800" y="317500"/>
                  </a:cubicBezTo>
                  <a:cubicBezTo>
                    <a:pt x="1005417" y="378883"/>
                    <a:pt x="1079500" y="416983"/>
                    <a:pt x="1155700" y="457200"/>
                  </a:cubicBezTo>
                  <a:cubicBezTo>
                    <a:pt x="1231900" y="497417"/>
                    <a:pt x="1293283" y="529167"/>
                    <a:pt x="1397000" y="558800"/>
                  </a:cubicBezTo>
                  <a:cubicBezTo>
                    <a:pt x="1500717" y="588433"/>
                    <a:pt x="1608667" y="618067"/>
                    <a:pt x="1778000" y="635000"/>
                  </a:cubicBezTo>
                  <a:cubicBezTo>
                    <a:pt x="1947333" y="651933"/>
                    <a:pt x="2413000" y="660400"/>
                    <a:pt x="2413000" y="660400"/>
                  </a:cubicBezTo>
                </a:path>
              </a:pathLst>
            </a:custGeom>
            <a:solidFill>
              <a:schemeClr val="accent1">
                <a:alpha val="75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32015" y="4829944"/>
              <a:ext cx="6278908" cy="70788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 err="1"/>
                <a:t>P</a:t>
              </a:r>
              <a:r>
                <a:rPr lang="fr-FR" dirty="0" err="1" smtClean="0"/>
                <a:t>hysical</a:t>
              </a:r>
              <a:r>
                <a:rPr lang="fr-FR" dirty="0" smtClean="0"/>
                <a:t> background due to the conversion of </a:t>
              </a:r>
              <a:r>
                <a:rPr lang="fr-FR" dirty="0" err="1" smtClean="0"/>
                <a:t>other</a:t>
              </a:r>
              <a:r>
                <a:rPr lang="fr-FR" dirty="0" smtClean="0"/>
                <a:t> </a:t>
              </a:r>
              <a:r>
                <a:rPr lang="fr-FR" dirty="0" err="1" smtClean="0"/>
                <a:t>highly-converted</a:t>
              </a:r>
              <a:r>
                <a:rPr lang="fr-FR" dirty="0" smtClean="0"/>
                <a:t> </a:t>
              </a:r>
              <a:r>
                <a:rPr lang="fr-FR" dirty="0" err="1" smtClean="0"/>
                <a:t>rotational</a:t>
              </a:r>
              <a:r>
                <a:rPr lang="fr-FR" dirty="0" smtClean="0"/>
                <a:t> </a:t>
              </a:r>
              <a:r>
                <a:rPr lang="fr-FR" dirty="0" err="1" smtClean="0"/>
                <a:t>sequences</a:t>
              </a:r>
              <a:endParaRPr lang="fr-FR" dirty="0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 flipV="1">
              <a:off x="2506067" y="4037856"/>
              <a:ext cx="1440160" cy="79208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/>
          <p:cNvSpPr txBox="1"/>
          <p:nvPr/>
        </p:nvSpPr>
        <p:spPr>
          <a:xfrm>
            <a:off x="561851" y="797496"/>
            <a:ext cx="433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208</a:t>
            </a:r>
            <a:r>
              <a:rPr lang="fr-FR" dirty="0" smtClean="0"/>
              <a:t>Pb(</a:t>
            </a:r>
            <a:r>
              <a:rPr lang="fr-FR" baseline="30000" dirty="0" smtClean="0"/>
              <a:t>48</a:t>
            </a:r>
            <a:r>
              <a:rPr lang="fr-FR" dirty="0" smtClean="0"/>
              <a:t>Ca,2n)</a:t>
            </a:r>
            <a:r>
              <a:rPr lang="fr-FR" baseline="30000" dirty="0" smtClean="0"/>
              <a:t>254</a:t>
            </a:r>
            <a:r>
              <a:rPr lang="fr-FR" dirty="0" smtClean="0"/>
              <a:t>No </a:t>
            </a:r>
          </a:p>
          <a:p>
            <a:r>
              <a:rPr lang="fr-FR" dirty="0" smtClean="0"/>
              <a:t>SACRED </a:t>
            </a:r>
            <a:r>
              <a:rPr lang="fr-FR" dirty="0" err="1" smtClean="0"/>
              <a:t>coupled</a:t>
            </a:r>
            <a:r>
              <a:rPr lang="fr-FR" dirty="0" smtClean="0"/>
              <a:t> to RITU </a:t>
            </a:r>
            <a:r>
              <a:rPr lang="fr-FR" dirty="0" err="1" smtClean="0"/>
              <a:t>separator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35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7915" y="149425"/>
            <a:ext cx="9145015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Why</a:t>
            </a:r>
            <a:r>
              <a:rPr lang="fr-FR" dirty="0" smtClean="0"/>
              <a:t>  </a:t>
            </a:r>
            <a:r>
              <a:rPr lang="fr-FR" dirty="0" err="1" smtClean="0"/>
              <a:t>continuous</a:t>
            </a:r>
            <a:r>
              <a:rPr lang="fr-FR" dirty="0" smtClean="0"/>
              <a:t> background  ?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46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57795" y="5117976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7795" y="4829944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57795" y="4325888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7795" y="3605808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7795" y="2597696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2218035" y="3029744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3370163" y="2813720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2218035" y="2597696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3442171" y="2309664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2218035" y="1877616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3442171" y="1301552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lèche vers le bas 31"/>
          <p:cNvSpPr/>
          <p:nvPr/>
        </p:nvSpPr>
        <p:spPr>
          <a:xfrm>
            <a:off x="561851" y="2597696"/>
            <a:ext cx="432048" cy="1008112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/>
          <p:cNvSpPr/>
          <p:nvPr/>
        </p:nvSpPr>
        <p:spPr>
          <a:xfrm>
            <a:off x="561851" y="3605808"/>
            <a:ext cx="432048" cy="720080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bas 33"/>
          <p:cNvSpPr/>
          <p:nvPr/>
        </p:nvSpPr>
        <p:spPr>
          <a:xfrm>
            <a:off x="561851" y="4325888"/>
            <a:ext cx="432048" cy="504056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>
            <a:off x="561851" y="4829944"/>
            <a:ext cx="432048" cy="288032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e bas 35"/>
          <p:cNvSpPr/>
          <p:nvPr/>
        </p:nvSpPr>
        <p:spPr>
          <a:xfrm>
            <a:off x="2650083" y="1877616"/>
            <a:ext cx="432048" cy="720080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vers le bas 36"/>
          <p:cNvSpPr/>
          <p:nvPr/>
        </p:nvSpPr>
        <p:spPr>
          <a:xfrm>
            <a:off x="2650083" y="2597696"/>
            <a:ext cx="432048" cy="432048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vers le bas 37"/>
          <p:cNvSpPr/>
          <p:nvPr/>
        </p:nvSpPr>
        <p:spPr>
          <a:xfrm>
            <a:off x="3874219" y="1301552"/>
            <a:ext cx="432048" cy="1008112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>
            <a:off x="3874219" y="2309664"/>
            <a:ext cx="432048" cy="504056"/>
          </a:xfrm>
          <a:prstGeom prst="down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3226147" y="1877616"/>
            <a:ext cx="288032" cy="432048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H="1">
            <a:off x="3370163" y="2309664"/>
            <a:ext cx="216024" cy="288032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3370163" y="2597696"/>
            <a:ext cx="144016" cy="216024"/>
          </a:xfrm>
          <a:prstGeom prst="straightConnector1">
            <a:avLst/>
          </a:prstGeom>
          <a:ln w="3810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>
            <a:off x="3442171" y="2813720"/>
            <a:ext cx="72008" cy="216024"/>
          </a:xfrm>
          <a:prstGeom prst="straightConnector1">
            <a:avLst/>
          </a:prstGeom>
          <a:ln w="3810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3226147" y="1301552"/>
            <a:ext cx="288032" cy="576064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1569963" y="490195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0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1569963" y="461392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1569963" y="410986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1569963" y="338978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1569963" y="238167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>
            <a:off x="1930003" y="281372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1930003" y="2381672"/>
            <a:ext cx="39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61" name="ZoneTexte 60"/>
          <p:cNvSpPr txBox="1"/>
          <p:nvPr/>
        </p:nvSpPr>
        <p:spPr>
          <a:xfrm>
            <a:off x="1930003" y="1661592"/>
            <a:ext cx="39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4810323" y="266970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4810323" y="20936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</a:t>
            </a:r>
            <a:endParaRPr lang="fr-FR" dirty="0"/>
          </a:p>
        </p:txBody>
      </p:sp>
      <p:sp>
        <p:nvSpPr>
          <p:cNvPr id="64" name="ZoneTexte 63"/>
          <p:cNvSpPr txBox="1"/>
          <p:nvPr/>
        </p:nvSpPr>
        <p:spPr>
          <a:xfrm>
            <a:off x="4810323" y="108552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  <p:cxnSp>
        <p:nvCxnSpPr>
          <p:cNvPr id="66" name="Connecteur droit 65"/>
          <p:cNvCxnSpPr>
            <a:stCxn id="32" idx="0"/>
          </p:cNvCxnSpPr>
          <p:nvPr/>
        </p:nvCxnSpPr>
        <p:spPr>
          <a:xfrm flipV="1">
            <a:off x="777875" y="1805608"/>
            <a:ext cx="0" cy="792088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V="1">
            <a:off x="2866107" y="1085528"/>
            <a:ext cx="0" cy="792088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flipV="1">
            <a:off x="4090243" y="797496"/>
            <a:ext cx="0" cy="458578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5818435" y="869504"/>
            <a:ext cx="298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E(I)=A ( I(I+1) – K</a:t>
            </a:r>
            <a:r>
              <a:rPr lang="fr-FR" baseline="30000" dirty="0" smtClean="0"/>
              <a:t>2</a:t>
            </a:r>
            <a:r>
              <a:rPr lang="fr-FR" dirty="0" smtClean="0"/>
              <a:t>) + E</a:t>
            </a:r>
            <a:r>
              <a:rPr lang="fr-FR" baseline="-25000" dirty="0" smtClean="0"/>
              <a:t>0</a:t>
            </a:r>
            <a:endParaRPr lang="fr-FR" baseline="-25000" dirty="0"/>
          </a:p>
        </p:txBody>
      </p:sp>
      <p:sp>
        <p:nvSpPr>
          <p:cNvPr id="70" name="ZoneTexte 69"/>
          <p:cNvSpPr txBox="1"/>
          <p:nvPr/>
        </p:nvSpPr>
        <p:spPr>
          <a:xfrm>
            <a:off x="5674419" y="137356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latin typeface="Symbol" charset="2"/>
                <a:cs typeface="Symbol" charset="2"/>
              </a:rPr>
              <a:t>D</a:t>
            </a:r>
            <a:r>
              <a:rPr lang="fr-FR" sz="1800" dirty="0" smtClean="0"/>
              <a:t>E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2 </a:t>
            </a:r>
            <a:r>
              <a:rPr lang="fr-FR" sz="1800" dirty="0" err="1" smtClean="0"/>
              <a:t>consecutive</a:t>
            </a:r>
            <a:r>
              <a:rPr lang="fr-FR" sz="1800" dirty="0" smtClean="0"/>
              <a:t> E2s = 8A ~ 60 </a:t>
            </a:r>
            <a:r>
              <a:rPr lang="fr-FR" sz="1800" dirty="0" err="1" smtClean="0"/>
              <a:t>keV</a:t>
            </a:r>
            <a:endParaRPr lang="fr-FR" sz="1800" dirty="0" smtClean="0"/>
          </a:p>
          <a:p>
            <a:r>
              <a:rPr lang="fr-FR" sz="1800" dirty="0" smtClean="0">
                <a:latin typeface="Symbol" charset="2"/>
                <a:cs typeface="Symbol" charset="2"/>
              </a:rPr>
              <a:t>D</a:t>
            </a:r>
            <a:r>
              <a:rPr lang="fr-FR" sz="1800" dirty="0" smtClean="0"/>
              <a:t>E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2 </a:t>
            </a:r>
            <a:r>
              <a:rPr lang="fr-FR" sz="1800" dirty="0" err="1" smtClean="0"/>
              <a:t>consecutive</a:t>
            </a:r>
            <a:r>
              <a:rPr lang="fr-FR" sz="1800" dirty="0"/>
              <a:t> </a:t>
            </a:r>
            <a:r>
              <a:rPr lang="fr-FR" sz="1800" dirty="0" smtClean="0"/>
              <a:t>M1s= 2A ~ 10 </a:t>
            </a:r>
            <a:r>
              <a:rPr lang="fr-FR" sz="1800" dirty="0" err="1" smtClean="0"/>
              <a:t>keV</a:t>
            </a:r>
            <a:endParaRPr lang="fr-FR" sz="1800" dirty="0"/>
          </a:p>
        </p:txBody>
      </p:sp>
      <p:cxnSp>
        <p:nvCxnSpPr>
          <p:cNvPr id="73" name="Connecteur droit avec flèche 72"/>
          <p:cNvCxnSpPr/>
          <p:nvPr/>
        </p:nvCxnSpPr>
        <p:spPr>
          <a:xfrm>
            <a:off x="6394499" y="3533800"/>
            <a:ext cx="32403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6394499" y="2021632"/>
            <a:ext cx="0" cy="15121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V="1">
            <a:off x="7330603" y="2453680"/>
            <a:ext cx="0" cy="108012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 flipV="1">
            <a:off x="7762651" y="2453680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V="1">
            <a:off x="8194699" y="2453680"/>
            <a:ext cx="0" cy="108012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V="1">
            <a:off x="8626747" y="2453680"/>
            <a:ext cx="0" cy="108012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/>
          <p:cNvCxnSpPr/>
          <p:nvPr/>
        </p:nvCxnSpPr>
        <p:spPr>
          <a:xfrm>
            <a:off x="7330603" y="2597696"/>
            <a:ext cx="432048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ZoneTexte 118"/>
          <p:cNvSpPr txBox="1"/>
          <p:nvPr/>
        </p:nvSpPr>
        <p:spPr>
          <a:xfrm>
            <a:off x="9634859" y="3317776"/>
            <a:ext cx="461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</a:t>
            </a:r>
            <a:r>
              <a:rPr lang="fr-FR" dirty="0" err="1" smtClean="0">
                <a:latin typeface="Symbol" charset="2"/>
                <a:cs typeface="Symbol" charset="2"/>
              </a:rPr>
              <a:t>g</a:t>
            </a:r>
            <a:endParaRPr lang="fr-FR" dirty="0">
              <a:latin typeface="Symbol" charset="2"/>
              <a:cs typeface="Symbol" charset="2"/>
            </a:endParaRPr>
          </a:p>
        </p:txBody>
      </p:sp>
      <p:grpSp>
        <p:nvGrpSpPr>
          <p:cNvPr id="121" name="Grouper 120"/>
          <p:cNvGrpSpPr/>
          <p:nvPr/>
        </p:nvGrpSpPr>
        <p:grpSpPr>
          <a:xfrm>
            <a:off x="2866107" y="3821832"/>
            <a:ext cx="7899117" cy="1840270"/>
            <a:chOff x="2866107" y="3821832"/>
            <a:chExt cx="7899117" cy="1840270"/>
          </a:xfrm>
        </p:grpSpPr>
        <p:cxnSp>
          <p:nvCxnSpPr>
            <p:cNvPr id="80" name="Connecteur droit avec flèche 79"/>
            <p:cNvCxnSpPr/>
            <p:nvPr/>
          </p:nvCxnSpPr>
          <p:spPr>
            <a:xfrm>
              <a:off x="5602411" y="5334000"/>
              <a:ext cx="468052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flipV="1">
              <a:off x="5602411" y="3821832"/>
              <a:ext cx="0" cy="15121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V="1">
              <a:off x="6538515" y="4253880"/>
              <a:ext cx="0" cy="108012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avec flèche 100"/>
            <p:cNvCxnSpPr/>
            <p:nvPr/>
          </p:nvCxnSpPr>
          <p:spPr>
            <a:xfrm>
              <a:off x="6538515" y="432588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avec flèche 101"/>
            <p:cNvCxnSpPr/>
            <p:nvPr/>
          </p:nvCxnSpPr>
          <p:spPr>
            <a:xfrm>
              <a:off x="6970563" y="447828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avec flèche 102"/>
            <p:cNvCxnSpPr/>
            <p:nvPr/>
          </p:nvCxnSpPr>
          <p:spPr>
            <a:xfrm>
              <a:off x="7402611" y="4630688"/>
              <a:ext cx="43204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 flipV="1">
              <a:off x="7437600" y="4253880"/>
              <a:ext cx="0" cy="108012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V="1">
              <a:off x="7690643" y="4253880"/>
              <a:ext cx="0" cy="108012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flipV="1">
              <a:off x="6970563" y="4253880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V="1">
              <a:off x="7869648" y="4253880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V="1">
              <a:off x="8122691" y="4253880"/>
              <a:ext cx="0" cy="10801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flipV="1">
              <a:off x="7402611" y="4253880"/>
              <a:ext cx="0" cy="108012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 flipV="1">
              <a:off x="8301696" y="4253880"/>
              <a:ext cx="0" cy="108012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cteur droit 110"/>
            <p:cNvCxnSpPr/>
            <p:nvPr/>
          </p:nvCxnSpPr>
          <p:spPr>
            <a:xfrm flipV="1">
              <a:off x="8554739" y="4253880"/>
              <a:ext cx="0" cy="108012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111"/>
            <p:cNvCxnSpPr/>
            <p:nvPr/>
          </p:nvCxnSpPr>
          <p:spPr>
            <a:xfrm flipV="1">
              <a:off x="7834659" y="4253880"/>
              <a:ext cx="0" cy="108012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flipV="1">
              <a:off x="8733744" y="4253880"/>
              <a:ext cx="0" cy="108012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flipV="1">
              <a:off x="8986787" y="4253880"/>
              <a:ext cx="0" cy="108012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ZoneTexte 114"/>
            <p:cNvSpPr txBox="1"/>
            <p:nvPr/>
          </p:nvSpPr>
          <p:spPr>
            <a:xfrm>
              <a:off x="6394499" y="3893840"/>
              <a:ext cx="317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L</a:t>
              </a:r>
              <a:endParaRPr lang="fr-FR" dirty="0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7186587" y="3893840"/>
              <a:ext cx="39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</a:t>
              </a:r>
              <a:endParaRPr lang="fr-FR" dirty="0"/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7508351" y="3893840"/>
              <a:ext cx="3698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</a:t>
              </a:r>
              <a:endParaRPr lang="fr-FR" dirty="0"/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2866107" y="4181872"/>
              <a:ext cx="21723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L binding~30 </a:t>
              </a:r>
              <a:r>
                <a:rPr lang="fr-FR" dirty="0" err="1" smtClean="0"/>
                <a:t>keV</a:t>
              </a:r>
              <a:endParaRPr lang="fr-FR" dirty="0" smtClean="0"/>
            </a:p>
            <a:p>
              <a:r>
                <a:rPr lang="fr-FR" dirty="0" smtClean="0"/>
                <a:t>M binding~7 </a:t>
              </a:r>
              <a:r>
                <a:rPr lang="fr-FR" dirty="0" err="1" smtClean="0"/>
                <a:t>keV</a:t>
              </a:r>
              <a:endParaRPr lang="fr-FR" dirty="0" smtClean="0"/>
            </a:p>
            <a:p>
              <a:r>
                <a:rPr lang="fr-FR" dirty="0" smtClean="0"/>
                <a:t>N binding~2 </a:t>
              </a:r>
              <a:r>
                <a:rPr lang="fr-FR" dirty="0" err="1" smtClean="0"/>
                <a:t>keV</a:t>
              </a:r>
              <a:endParaRPr lang="fr-FR" dirty="0"/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0281874" y="5261992"/>
              <a:ext cx="483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E</a:t>
              </a:r>
              <a:r>
                <a:rPr lang="fr-FR" dirty="0" err="1">
                  <a:latin typeface="+mn-lt"/>
                  <a:cs typeface="Symbol" charset="2"/>
                </a:rPr>
                <a:t>e</a:t>
              </a:r>
              <a:endParaRPr lang="fr-FR" dirty="0">
                <a:latin typeface="+mn-lt"/>
                <a:cs typeface="Symbol" charset="2"/>
              </a:endParaRPr>
            </a:p>
          </p:txBody>
        </p:sp>
      </p:grpSp>
      <p:pic>
        <p:nvPicPr>
          <p:cNvPr id="122" name="Picture 27" descr="header_a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7" y="725488"/>
            <a:ext cx="10668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Rectangle 122"/>
          <p:cNvSpPr/>
          <p:nvPr/>
        </p:nvSpPr>
        <p:spPr>
          <a:xfrm>
            <a:off x="273819" y="653480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59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odd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47</a:t>
            </a:fld>
            <a:endParaRPr lang="fr-FR" dirty="0"/>
          </a:p>
        </p:txBody>
      </p:sp>
      <p:pic>
        <p:nvPicPr>
          <p:cNvPr id="10" name="Picture 9" descr="253No_promptel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63" y="1013520"/>
            <a:ext cx="4419600" cy="378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538515" y="4901952"/>
            <a:ext cx="38053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dirty="0"/>
              <a:t>R. Herzberg et al., J. Phys. G: </a:t>
            </a:r>
            <a:r>
              <a:rPr lang="fr-FR" sz="1000" dirty="0" err="1"/>
              <a:t>Nucl</a:t>
            </a:r>
            <a:r>
              <a:rPr lang="fr-FR" sz="1000" dirty="0"/>
              <a:t>. Part. Phys.</a:t>
            </a:r>
            <a:r>
              <a:rPr lang="fr-FR" sz="1000" dirty="0">
                <a:latin typeface="Helvetica" charset="0"/>
              </a:rPr>
              <a:t> </a:t>
            </a:r>
            <a:r>
              <a:rPr lang="fr-FR" sz="1000" b="1" dirty="0"/>
              <a:t>30</a:t>
            </a:r>
            <a:r>
              <a:rPr lang="fr-FR" sz="1000" dirty="0">
                <a:latin typeface="Helvetica" charset="0"/>
              </a:rPr>
              <a:t> </a:t>
            </a:r>
            <a:r>
              <a:rPr lang="fr-FR" sz="1000" dirty="0"/>
              <a:t>(2004) R123</a:t>
            </a:r>
          </a:p>
        </p:txBody>
      </p:sp>
      <p:pic>
        <p:nvPicPr>
          <p:cNvPr id="12" name="Image 11" descr="No253_gsb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73" y="3380033"/>
            <a:ext cx="2777186" cy="2241999"/>
          </a:xfrm>
          <a:prstGeom prst="rect">
            <a:avLst/>
          </a:prstGeom>
        </p:spPr>
      </p:pic>
      <p:pic>
        <p:nvPicPr>
          <p:cNvPr id="13" name="Picture 1037" descr="253No_prompt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013520"/>
            <a:ext cx="3456384" cy="242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1811" y="3389784"/>
            <a:ext cx="3312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R.D.Herzberg</a:t>
            </a:r>
            <a:r>
              <a:rPr lang="fr-FR" sz="1000" dirty="0"/>
              <a:t> </a:t>
            </a:r>
            <a:r>
              <a:rPr lang="fr-FR" sz="1000" dirty="0" smtClean="0"/>
              <a:t>et </a:t>
            </a:r>
            <a:r>
              <a:rPr lang="fr-FR" sz="1000" dirty="0"/>
              <a:t>al.,</a:t>
            </a:r>
            <a:r>
              <a:rPr lang="fr-FR" sz="1000" dirty="0" err="1"/>
              <a:t>Eur.Phys</a:t>
            </a:r>
            <a:r>
              <a:rPr lang="fr-FR" sz="1000" dirty="0"/>
              <a:t>. J. A42 (2009) </a:t>
            </a:r>
            <a:r>
              <a:rPr lang="fr-FR" sz="1000" dirty="0" smtClean="0"/>
              <a:t>333</a:t>
            </a:r>
            <a:endParaRPr lang="fr-FR" sz="1000" dirty="0"/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311189"/>
              </p:ext>
            </p:extLst>
          </p:nvPr>
        </p:nvGraphicFramePr>
        <p:xfrm>
          <a:off x="57795" y="3965848"/>
          <a:ext cx="3324712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5" name="…quation" r:id="rId6" imgW="2565400" imgH="444500" progId="Equation.3">
                  <p:embed/>
                </p:oleObj>
              </mc:Choice>
              <mc:Fallback>
                <p:oleObj name="…quation" r:id="rId6" imgW="2565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795" y="3965848"/>
                        <a:ext cx="3324712" cy="576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281931" y="653480"/>
            <a:ext cx="2442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aseline="30000" dirty="0" smtClean="0"/>
              <a:t>207</a:t>
            </a:r>
            <a:r>
              <a:rPr lang="fr-FR" dirty="0" smtClean="0"/>
              <a:t>Pb</a:t>
            </a:r>
            <a:r>
              <a:rPr lang="fr-FR" dirty="0"/>
              <a:t>(</a:t>
            </a:r>
            <a:r>
              <a:rPr lang="fr-FR" baseline="30000" dirty="0"/>
              <a:t>48</a:t>
            </a:r>
            <a:r>
              <a:rPr lang="fr-FR" dirty="0"/>
              <a:t>Ca,2n)</a:t>
            </a:r>
            <a:r>
              <a:rPr lang="fr-FR" baseline="30000" dirty="0" smtClean="0"/>
              <a:t>253</a:t>
            </a:r>
            <a:r>
              <a:rPr lang="fr-FR" dirty="0" smtClean="0"/>
              <a:t>No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8914779" y="2381672"/>
            <a:ext cx="1368152" cy="36004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8914779" y="3533800"/>
            <a:ext cx="1368152" cy="360040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370163" y="3389784"/>
            <a:ext cx="1224136" cy="223224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666307" y="3389784"/>
            <a:ext cx="1224136" cy="223224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95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Silicon</a:t>
            </a:r>
            <a:r>
              <a:rPr lang="fr-FR" dirty="0" smtClean="0"/>
              <a:t> And </a:t>
            </a:r>
            <a:r>
              <a:rPr lang="fr-FR" dirty="0" err="1" smtClean="0"/>
              <a:t>GErmanium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 descr="sage-cut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r="5163" b="5280"/>
          <a:stretch/>
        </p:blipFill>
        <p:spPr>
          <a:xfrm>
            <a:off x="0" y="725488"/>
            <a:ext cx="5394325" cy="2654300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48</a:t>
            </a:fld>
            <a:endParaRPr lang="fr-FR" dirty="0"/>
          </a:p>
        </p:txBody>
      </p:sp>
      <p:pic>
        <p:nvPicPr>
          <p:cNvPr id="11" name="Image 10" descr="SageDetec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87" y="3461792"/>
            <a:ext cx="2227141" cy="1661592"/>
          </a:xfrm>
          <a:prstGeom prst="rect">
            <a:avLst/>
          </a:prstGeom>
        </p:spPr>
      </p:pic>
      <p:pic>
        <p:nvPicPr>
          <p:cNvPr id="12" name="Image 11" descr="sage_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2957736"/>
            <a:ext cx="3168352" cy="232985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209923" y="5334000"/>
            <a:ext cx="297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J. </a:t>
            </a:r>
            <a:r>
              <a:rPr lang="fr-FR" sz="1000" dirty="0" err="1" smtClean="0"/>
              <a:t>Pakarinene</a:t>
            </a:r>
            <a:r>
              <a:rPr lang="fr-FR" sz="1000" dirty="0" smtClean="0"/>
              <a:t> et al., </a:t>
            </a:r>
            <a:r>
              <a:rPr lang="tr-TR" sz="1000" dirty="0" err="1"/>
              <a:t>Eur</a:t>
            </a:r>
            <a:r>
              <a:rPr lang="tr-TR" sz="1000" dirty="0"/>
              <a:t>. </a:t>
            </a:r>
            <a:r>
              <a:rPr lang="tr-TR" sz="1000" dirty="0" err="1"/>
              <a:t>Phys</a:t>
            </a:r>
            <a:r>
              <a:rPr lang="tr-TR" sz="1000" dirty="0"/>
              <a:t>. J. A </a:t>
            </a:r>
            <a:r>
              <a:rPr lang="tr-TR" sz="1000" dirty="0" smtClean="0"/>
              <a:t>50 (</a:t>
            </a:r>
            <a:r>
              <a:rPr lang="tr-TR" sz="1000" dirty="0"/>
              <a:t>2014) </a:t>
            </a:r>
            <a:r>
              <a:rPr lang="tr-TR" sz="1000" dirty="0" smtClean="0"/>
              <a:t> </a:t>
            </a:r>
            <a:r>
              <a:rPr lang="tr-TR" sz="1000" dirty="0"/>
              <a:t>53 </a:t>
            </a:r>
          </a:p>
          <a:p>
            <a:endParaRPr lang="fr-FR" sz="1000" dirty="0"/>
          </a:p>
        </p:txBody>
      </p:sp>
      <p:pic>
        <p:nvPicPr>
          <p:cNvPr id="15" name="Image 14" descr="Sage_ef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79" y="1445568"/>
            <a:ext cx="454012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4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49</a:t>
            </a:fld>
            <a:endParaRPr lang="fr-FR" dirty="0"/>
          </a:p>
        </p:txBody>
      </p:sp>
      <p:pic>
        <p:nvPicPr>
          <p:cNvPr id="12" name="Image 11" descr="great_schem_cg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3" y="1373560"/>
            <a:ext cx="4680520" cy="255476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633859" y="3173760"/>
            <a:ext cx="1907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GREAT@RITU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026347" y="3029744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GABRIELA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7" name="Image 26" descr="Isomer_Fr2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59" y="1059695"/>
            <a:ext cx="3493987" cy="4418321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6970563" y="5406008"/>
            <a:ext cx="27418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+mn-lt"/>
                <a:cs typeface="Symbol" charset="2"/>
              </a:rPr>
              <a:t>K. </a:t>
            </a:r>
            <a:r>
              <a:rPr lang="fr-FR" sz="1000" dirty="0" err="1" smtClean="0">
                <a:latin typeface="+mn-lt"/>
                <a:cs typeface="Symbol" charset="2"/>
              </a:rPr>
              <a:t>Auranen</a:t>
            </a:r>
            <a:r>
              <a:rPr lang="fr-FR" sz="1000" dirty="0" smtClean="0">
                <a:latin typeface="+mn-lt"/>
                <a:cs typeface="Symbol" charset="2"/>
              </a:rPr>
              <a:t> et al., Phys. </a:t>
            </a:r>
            <a:r>
              <a:rPr lang="fr-FR" sz="1000" dirty="0" err="1" smtClean="0">
                <a:latin typeface="+mn-lt"/>
                <a:cs typeface="Symbol" charset="2"/>
              </a:rPr>
              <a:t>Rev</a:t>
            </a:r>
            <a:r>
              <a:rPr lang="fr-FR" sz="1000" dirty="0" smtClean="0">
                <a:latin typeface="+mn-lt"/>
                <a:cs typeface="Symbol" charset="2"/>
              </a:rPr>
              <a:t>. C 101 (2020) 024306</a:t>
            </a:r>
            <a:endParaRPr lang="fr-FR" sz="1000" dirty="0">
              <a:latin typeface="+mn-lt"/>
              <a:cs typeface="Symbol" charset="2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522291" y="4037856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Identification of 13/2</a:t>
            </a:r>
            <a:r>
              <a:rPr lang="fr-FR" baseline="30000" dirty="0" smtClean="0"/>
              <a:t>+</a:t>
            </a:r>
            <a:r>
              <a:rPr lang="fr-FR" dirty="0" smtClean="0"/>
              <a:t> </a:t>
            </a:r>
            <a:r>
              <a:rPr lang="fr-FR" dirty="0" err="1" smtClean="0"/>
              <a:t>isomer</a:t>
            </a:r>
            <a:r>
              <a:rPr lang="fr-FR" dirty="0" smtClean="0"/>
              <a:t> in</a:t>
            </a:r>
            <a:r>
              <a:rPr lang="fr-FR" baseline="30000" dirty="0" smtClean="0"/>
              <a:t> 201</a:t>
            </a:r>
            <a:r>
              <a:rPr lang="fr-FR" dirty="0" smtClean="0"/>
              <a:t>Fr via </a:t>
            </a:r>
            <a:r>
              <a:rPr lang="fr-FR" dirty="0" err="1" smtClean="0"/>
              <a:t>its</a:t>
            </a:r>
            <a:r>
              <a:rPr lang="fr-FR" dirty="0" smtClean="0"/>
              <a:t> M2 </a:t>
            </a:r>
            <a:r>
              <a:rPr lang="fr-FR" dirty="0" err="1" smtClean="0"/>
              <a:t>decay</a:t>
            </a:r>
            <a:r>
              <a:rPr lang="fr-FR" dirty="0" smtClean="0"/>
              <a:t> to the </a:t>
            </a:r>
            <a:r>
              <a:rPr lang="fr-FR" dirty="0" err="1" smtClean="0"/>
              <a:t>ground</a:t>
            </a:r>
            <a:r>
              <a:rPr lang="fr-FR" dirty="0" smtClean="0"/>
              <a:t> state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45827" y="3965848"/>
            <a:ext cx="30315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R. Page et al., </a:t>
            </a:r>
            <a:r>
              <a:rPr lang="fr-FR" sz="1000" dirty="0" err="1" smtClean="0"/>
              <a:t>Nucl</a:t>
            </a:r>
            <a:r>
              <a:rPr lang="fr-FR" sz="1000" dirty="0" smtClean="0"/>
              <a:t>. </a:t>
            </a:r>
            <a:r>
              <a:rPr lang="fr-FR" sz="1000" dirty="0" err="1" smtClean="0"/>
              <a:t>Instr</a:t>
            </a:r>
            <a:r>
              <a:rPr lang="fr-FR" sz="1000" dirty="0" smtClean="0"/>
              <a:t>. </a:t>
            </a:r>
            <a:r>
              <a:rPr lang="fr-FR" sz="1000" dirty="0" err="1" smtClean="0"/>
              <a:t>Meth</a:t>
            </a:r>
            <a:r>
              <a:rPr lang="fr-FR" sz="1000" dirty="0" smtClean="0"/>
              <a:t>. B 204 (2003) 634</a:t>
            </a:r>
            <a:endParaRPr lang="fr-FR" sz="1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4378275" y="3605808"/>
            <a:ext cx="3436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 smtClean="0"/>
              <a:t>169</a:t>
            </a:r>
            <a:r>
              <a:rPr lang="fr-FR" dirty="0" smtClean="0"/>
              <a:t>Tm</a:t>
            </a:r>
            <a:r>
              <a:rPr lang="fr-FR" dirty="0"/>
              <a:t>( </a:t>
            </a:r>
            <a:r>
              <a:rPr lang="fr-FR" baseline="30000" dirty="0"/>
              <a:t>36</a:t>
            </a:r>
            <a:r>
              <a:rPr lang="fr-FR" dirty="0"/>
              <a:t>Ar, 4</a:t>
            </a:r>
            <a:r>
              <a:rPr lang="fr-FR" i="1" dirty="0"/>
              <a:t>n</a:t>
            </a:r>
            <a:r>
              <a:rPr lang="fr-FR" dirty="0"/>
              <a:t>) </a:t>
            </a:r>
            <a:r>
              <a:rPr lang="fr-FR" baseline="30000" dirty="0"/>
              <a:t>201</a:t>
            </a:r>
            <a:r>
              <a:rPr lang="fr-FR" dirty="0"/>
              <a:t>Fr 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73819" y="797496"/>
            <a:ext cx="8408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Compact </a:t>
            </a:r>
            <a:r>
              <a:rPr lang="fr-FR" b="1" dirty="0" err="1" smtClean="0"/>
              <a:t>array</a:t>
            </a:r>
            <a:r>
              <a:rPr lang="fr-FR" b="1" dirty="0" smtClean="0"/>
              <a:t> of Si detectors </a:t>
            </a:r>
            <a:r>
              <a:rPr lang="fr-FR" b="1" dirty="0" err="1" smtClean="0"/>
              <a:t>around</a:t>
            </a:r>
            <a:r>
              <a:rPr lang="fr-FR" b="1" dirty="0" smtClean="0"/>
              <a:t> catcher (</a:t>
            </a:r>
            <a:r>
              <a:rPr lang="fr-FR" b="1" dirty="0" err="1" smtClean="0"/>
              <a:t>which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active)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43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Corpuscules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0" name="Picture 7" descr="thomp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819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4799" y="4648200"/>
            <a:ext cx="10050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800" dirty="0"/>
              <a:t>1898: J.J. Thomson concludes that </a:t>
            </a:r>
            <a:r>
              <a:rPr lang="en-GB" sz="1800" dirty="0" smtClean="0"/>
              <a:t>these ‘</a:t>
            </a:r>
            <a:r>
              <a:rPr lang="en-GB" sz="1800" dirty="0" err="1" smtClean="0"/>
              <a:t>corpuscules</a:t>
            </a:r>
            <a:r>
              <a:rPr lang="en-GB" sz="1800" dirty="0"/>
              <a:t>’ </a:t>
            </a:r>
            <a:r>
              <a:rPr lang="en-GB" sz="1800" dirty="0" smtClean="0"/>
              <a:t>(</a:t>
            </a:r>
            <a:r>
              <a:rPr lang="en-GB" sz="1800" dirty="0"/>
              <a:t>= </a:t>
            </a:r>
            <a:r>
              <a:rPr lang="en-GB" altLang="ja-JP" sz="1800" dirty="0"/>
              <a:t>electrons) </a:t>
            </a:r>
            <a:r>
              <a:rPr lang="en-GB" sz="1800" dirty="0"/>
              <a:t>are the constituents of atoms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4800" y="3962400"/>
            <a:ext cx="868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800" dirty="0" smtClean="0"/>
              <a:t>1897: J.J</a:t>
            </a:r>
            <a:r>
              <a:rPr lang="en-GB" sz="1800" dirty="0"/>
              <a:t>. Thomson measures the charge/mass ratio of the charged particles </a:t>
            </a:r>
          </a:p>
        </p:txBody>
      </p: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76200" y="1385888"/>
            <a:ext cx="5867400" cy="2654300"/>
            <a:chOff x="48" y="873"/>
            <a:chExt cx="3696" cy="1672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912"/>
              <a:ext cx="3696" cy="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728" y="2099"/>
              <a:ext cx="329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Magnet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312" y="1968"/>
              <a:ext cx="376" cy="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800"/>
                <a:t>Electric</a:t>
              </a:r>
            </a:p>
            <a:p>
              <a:pPr algn="ctr"/>
              <a:r>
                <a:rPr lang="en-GB" sz="800"/>
                <a:t>capacitor</a:t>
              </a:r>
            </a:p>
            <a:p>
              <a:pPr algn="ctr"/>
              <a:r>
                <a:rPr lang="en-GB" sz="800"/>
                <a:t>plates</a:t>
              </a:r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2640" y="2064"/>
              <a:ext cx="144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3228" y="2167"/>
              <a:ext cx="27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Scale</a:t>
              </a:r>
            </a:p>
            <a:p>
              <a:endParaRPr lang="en-GB" sz="800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86" y="873"/>
              <a:ext cx="820" cy="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      Power supply            </a:t>
              </a:r>
            </a:p>
          </p:txBody>
        </p: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81763" y="3352800"/>
            <a:ext cx="2281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noProof="1">
                <a:solidFill>
                  <a:srgbClr val="2D27FF"/>
                </a:solidFill>
                <a:latin typeface="Comic Sans MS" charset="0"/>
              </a:rPr>
              <a:t>John Joseph Thomson</a:t>
            </a:r>
          </a:p>
        </p:txBody>
      </p:sp>
    </p:spTree>
    <p:extLst>
      <p:ext uri="{BB962C8B-B14F-4D97-AF65-F5344CB8AC3E}">
        <p14:creationId xmlns:p14="http://schemas.microsoft.com/office/powerpoint/2010/main" val="308715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50</a:t>
            </a:fld>
            <a:endParaRPr lang="fr-FR" dirty="0"/>
          </a:p>
        </p:txBody>
      </p:sp>
      <p:pic>
        <p:nvPicPr>
          <p:cNvPr id="23" name="Image 22" descr="FP_1281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085528"/>
            <a:ext cx="3024336" cy="3245954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26" name="ZoneTexte 25"/>
          <p:cNvSpPr txBox="1"/>
          <p:nvPr/>
        </p:nvSpPr>
        <p:spPr>
          <a:xfrm>
            <a:off x="561851" y="653480"/>
            <a:ext cx="2569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GABRIELA@SHELS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5827" y="4356085"/>
            <a:ext cx="2872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R</a:t>
            </a:r>
            <a:r>
              <a:rPr lang="fr-FR" sz="1000" dirty="0"/>
              <a:t>. </a:t>
            </a:r>
            <a:r>
              <a:rPr lang="fr-FR" sz="1000" dirty="0" err="1"/>
              <a:t>Chakma</a:t>
            </a:r>
            <a:r>
              <a:rPr lang="fr-FR" sz="1000" dirty="0"/>
              <a:t> et al., </a:t>
            </a:r>
            <a:r>
              <a:rPr lang="fr-FR" sz="1000" dirty="0" err="1"/>
              <a:t>Eur</a:t>
            </a:r>
            <a:r>
              <a:rPr lang="fr-FR" sz="1000" dirty="0"/>
              <a:t>. Phys. J. A 56 (2020) </a:t>
            </a:r>
            <a:r>
              <a:rPr lang="fr-FR" sz="1000" dirty="0" smtClean="0"/>
              <a:t>245</a:t>
            </a:r>
            <a:endParaRPr lang="fr-FR" sz="1000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633859" y="2525688"/>
            <a:ext cx="1512168" cy="144016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146027" y="2525688"/>
            <a:ext cx="360040" cy="7920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05867" y="3821832"/>
            <a:ext cx="925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00"/>
                </a:solidFill>
              </a:rPr>
              <a:t>recoils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362051" y="2597696"/>
            <a:ext cx="384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</a:rPr>
              <a:t>-</a:t>
            </a:r>
            <a:endParaRPr lang="fr-FR" baseline="30000" dirty="0">
              <a:solidFill>
                <a:srgbClr val="FF0000"/>
              </a:solidFill>
            </a:endParaRPr>
          </a:p>
        </p:txBody>
      </p:sp>
      <p:sp>
        <p:nvSpPr>
          <p:cNvPr id="35" name="Freeform 77"/>
          <p:cNvSpPr>
            <a:spLocks/>
          </p:cNvSpPr>
          <p:nvPr/>
        </p:nvSpPr>
        <p:spPr bwMode="auto">
          <a:xfrm rot="938264">
            <a:off x="1105044" y="1381586"/>
            <a:ext cx="1265202" cy="998397"/>
          </a:xfrm>
          <a:custGeom>
            <a:avLst/>
            <a:gdLst>
              <a:gd name="T0" fmla="*/ 528 w 552"/>
              <a:gd name="T1" fmla="*/ 432 h 432"/>
              <a:gd name="T2" fmla="*/ 528 w 552"/>
              <a:gd name="T3" fmla="*/ 336 h 432"/>
              <a:gd name="T4" fmla="*/ 384 w 552"/>
              <a:gd name="T5" fmla="*/ 336 h 432"/>
              <a:gd name="T6" fmla="*/ 384 w 552"/>
              <a:gd name="T7" fmla="*/ 240 h 432"/>
              <a:gd name="T8" fmla="*/ 240 w 552"/>
              <a:gd name="T9" fmla="*/ 240 h 432"/>
              <a:gd name="T10" fmla="*/ 240 w 552"/>
              <a:gd name="T11" fmla="*/ 144 h 432"/>
              <a:gd name="T12" fmla="*/ 144 w 552"/>
              <a:gd name="T13" fmla="*/ 144 h 432"/>
              <a:gd name="T14" fmla="*/ 144 w 552"/>
              <a:gd name="T15" fmla="*/ 48 h 432"/>
              <a:gd name="T16" fmla="*/ 48 w 552"/>
              <a:gd name="T17" fmla="*/ 48 h 432"/>
              <a:gd name="T18" fmla="*/ 0 w 552"/>
              <a:gd name="T19" fmla="*/ 0 h 43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52" h="432">
                <a:moveTo>
                  <a:pt x="528" y="432"/>
                </a:moveTo>
                <a:cubicBezTo>
                  <a:pt x="540" y="392"/>
                  <a:pt x="552" y="352"/>
                  <a:pt x="528" y="336"/>
                </a:cubicBezTo>
                <a:cubicBezTo>
                  <a:pt x="504" y="320"/>
                  <a:pt x="408" y="352"/>
                  <a:pt x="384" y="336"/>
                </a:cubicBezTo>
                <a:cubicBezTo>
                  <a:pt x="360" y="320"/>
                  <a:pt x="408" y="256"/>
                  <a:pt x="384" y="240"/>
                </a:cubicBezTo>
                <a:cubicBezTo>
                  <a:pt x="360" y="224"/>
                  <a:pt x="264" y="256"/>
                  <a:pt x="240" y="240"/>
                </a:cubicBezTo>
                <a:cubicBezTo>
                  <a:pt x="216" y="224"/>
                  <a:pt x="256" y="160"/>
                  <a:pt x="240" y="144"/>
                </a:cubicBezTo>
                <a:cubicBezTo>
                  <a:pt x="224" y="128"/>
                  <a:pt x="160" y="160"/>
                  <a:pt x="144" y="144"/>
                </a:cubicBezTo>
                <a:cubicBezTo>
                  <a:pt x="128" y="128"/>
                  <a:pt x="160" y="64"/>
                  <a:pt x="144" y="48"/>
                </a:cubicBezTo>
                <a:cubicBezTo>
                  <a:pt x="128" y="32"/>
                  <a:pt x="72" y="56"/>
                  <a:pt x="48" y="48"/>
                </a:cubicBezTo>
                <a:cubicBezTo>
                  <a:pt x="24" y="40"/>
                  <a:pt x="12" y="20"/>
                  <a:pt x="0" y="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36" name="Text Box 79"/>
          <p:cNvSpPr txBox="1">
            <a:spLocks noChangeArrowheads="1"/>
          </p:cNvSpPr>
          <p:nvPr/>
        </p:nvSpPr>
        <p:spPr bwMode="auto">
          <a:xfrm>
            <a:off x="1733854" y="1445568"/>
            <a:ext cx="31120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  <a:latin typeface="Symbol" charset="0"/>
              </a:rPr>
              <a:t></a:t>
            </a:r>
          </a:p>
        </p:txBody>
      </p:sp>
      <p:pic>
        <p:nvPicPr>
          <p:cNvPr id="10" name="Image 9" descr="Implantation_detectione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31" y="1229544"/>
            <a:ext cx="4806878" cy="31994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5867" y="4613920"/>
            <a:ext cx="9073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Backscattering</a:t>
            </a:r>
            <a:r>
              <a:rPr lang="fr-FR" dirty="0" smtClean="0"/>
              <a:t> -&gt; </a:t>
            </a:r>
            <a:r>
              <a:rPr lang="fr-FR" dirty="0" err="1" smtClean="0"/>
              <a:t>characteristic</a:t>
            </a:r>
            <a:r>
              <a:rPr lang="fr-FR" dirty="0" smtClean="0"/>
              <a:t> spectral </a:t>
            </a:r>
            <a:r>
              <a:rPr lang="fr-FR" dirty="0" err="1" smtClean="0"/>
              <a:t>shape</a:t>
            </a:r>
            <a:endParaRPr lang="fr-FR" dirty="0" smtClean="0"/>
          </a:p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efficiency</a:t>
            </a:r>
            <a:r>
              <a:rPr lang="fr-FR" dirty="0" smtClean="0"/>
              <a:t> </a:t>
            </a:r>
            <a:r>
              <a:rPr lang="fr-FR" dirty="0" err="1" smtClean="0"/>
              <a:t>depends</a:t>
            </a:r>
            <a:r>
              <a:rPr lang="fr-FR" dirty="0" smtClean="0"/>
              <a:t> on implantation </a:t>
            </a:r>
            <a:r>
              <a:rPr lang="fr-FR" dirty="0" err="1" smtClean="0"/>
              <a:t>depth</a:t>
            </a:r>
            <a:r>
              <a:rPr lang="fr-FR" dirty="0" smtClean="0"/>
              <a:t> </a:t>
            </a:r>
          </a:p>
          <a:p>
            <a:r>
              <a:rPr lang="fr-FR" dirty="0"/>
              <a:t>	</a:t>
            </a:r>
            <a:r>
              <a:rPr lang="fr-FR" dirty="0" smtClean="0"/>
              <a:t>		=&gt; </a:t>
            </a:r>
            <a:r>
              <a:rPr lang="fr-FR" dirty="0" err="1" smtClean="0"/>
              <a:t>shallow</a:t>
            </a:r>
            <a:r>
              <a:rPr lang="fr-FR" dirty="0" smtClean="0"/>
              <a:t> implantation </a:t>
            </a:r>
            <a:r>
              <a:rPr lang="fr-FR" dirty="0" err="1" smtClean="0"/>
              <a:t>depth</a:t>
            </a:r>
            <a:r>
              <a:rPr lang="fr-FR" dirty="0" smtClean="0"/>
              <a:t> for ICE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818435" y="797496"/>
            <a:ext cx="32641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K. Hauschild et al., </a:t>
            </a:r>
            <a:r>
              <a:rPr lang="de-DE" sz="1000" dirty="0" err="1"/>
              <a:t>Nucl</a:t>
            </a:r>
            <a:r>
              <a:rPr lang="de-DE" sz="1000" dirty="0"/>
              <a:t>. </a:t>
            </a:r>
            <a:r>
              <a:rPr lang="de-DE" sz="1000" dirty="0" err="1"/>
              <a:t>Instr</a:t>
            </a:r>
            <a:r>
              <a:rPr lang="de-DE" sz="1000" dirty="0"/>
              <a:t>. </a:t>
            </a:r>
            <a:r>
              <a:rPr lang="de-DE" sz="1000" dirty="0" err="1"/>
              <a:t>Meth</a:t>
            </a:r>
            <a:r>
              <a:rPr lang="de-DE" sz="1000" dirty="0"/>
              <a:t>. A 560 (2006) 388</a:t>
            </a:r>
            <a:br>
              <a:rPr lang="de-DE" sz="1000" dirty="0"/>
            </a:br>
            <a:endParaRPr lang="de-DE" sz="1000" dirty="0"/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39369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51</a:t>
            </a:fld>
            <a:endParaRPr lang="fr-FR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7258595" y="653480"/>
            <a:ext cx="3384376" cy="4824536"/>
            <a:chOff x="269195" y="275210"/>
            <a:chExt cx="4054269" cy="5589363"/>
          </a:xfrm>
        </p:grpSpPr>
        <p:pic>
          <p:nvPicPr>
            <p:cNvPr id="14" name="Image 13" descr="DelayedElectrons251F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95" y="3273774"/>
              <a:ext cx="4054269" cy="2590799"/>
            </a:xfrm>
            <a:prstGeom prst="rect">
              <a:avLst/>
            </a:prstGeom>
          </p:spPr>
        </p:pic>
        <p:pic>
          <p:nvPicPr>
            <p:cNvPr id="15" name="Image 14" descr="DelayedGamma251F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95" y="275210"/>
              <a:ext cx="4054269" cy="2636838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114579" y="5417041"/>
            <a:ext cx="3275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K. </a:t>
            </a:r>
            <a:r>
              <a:rPr lang="fr-FR" sz="1200" dirty="0" err="1" smtClean="0"/>
              <a:t>Rezynkina</a:t>
            </a:r>
            <a:r>
              <a:rPr lang="fr-FR" sz="1200" dirty="0" smtClean="0"/>
              <a:t>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C 97 (2018) 054332  </a:t>
            </a:r>
            <a:endParaRPr lang="fr-FR" sz="12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2074019" y="4325888"/>
            <a:ext cx="2655366" cy="1143653"/>
            <a:chOff x="816042" y="6125938"/>
            <a:chExt cx="2655366" cy="1143653"/>
          </a:xfrm>
        </p:grpSpPr>
        <p:sp>
          <p:nvSpPr>
            <p:cNvPr id="20" name="ZoneTexte 19"/>
            <p:cNvSpPr txBox="1"/>
            <p:nvPr/>
          </p:nvSpPr>
          <p:spPr>
            <a:xfrm>
              <a:off x="816042" y="6253928"/>
              <a:ext cx="261521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Symbol" charset="2"/>
                  <a:cs typeface="Symbol" charset="2"/>
                </a:rPr>
                <a:t>d</a:t>
              </a:r>
              <a:r>
                <a:rPr lang="fr-FR" dirty="0" smtClean="0">
                  <a:latin typeface="Symbol" charset="2"/>
                  <a:cs typeface="Symbol" charset="2"/>
                </a:rPr>
                <a:t>(E3/M2)</a:t>
              </a:r>
              <a:r>
                <a:rPr lang="fr-FR" dirty="0" smtClean="0"/>
                <a:t> = 0.76</a:t>
              </a:r>
            </a:p>
            <a:p>
              <a:endParaRPr lang="fr-FR" dirty="0"/>
            </a:p>
            <a:p>
              <a:r>
                <a:rPr lang="fr-FR" dirty="0" smtClean="0"/>
                <a:t>=&gt; B(E3)= 18(6) </a:t>
              </a:r>
              <a:r>
                <a:rPr lang="fr-FR" dirty="0" err="1" smtClean="0"/>
                <a:t>W.u</a:t>
              </a:r>
              <a:r>
                <a:rPr lang="fr-FR" dirty="0" smtClean="0"/>
                <a:t>.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352742" y="6125938"/>
              <a:ext cx="11186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   +0.20</a:t>
              </a:r>
              <a:endParaRPr lang="fr-FR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371254" y="6389121"/>
              <a:ext cx="1054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    -0.19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6042" y="6176738"/>
              <a:ext cx="2246823" cy="5553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57795" y="797496"/>
            <a:ext cx="7344816" cy="472118"/>
            <a:chOff x="3226147" y="1949624"/>
            <a:chExt cx="4392488" cy="472118"/>
          </a:xfrm>
        </p:grpSpPr>
        <p:sp>
          <p:nvSpPr>
            <p:cNvPr id="3" name="ZoneTexte 2"/>
            <p:cNvSpPr txBox="1"/>
            <p:nvPr/>
          </p:nvSpPr>
          <p:spPr>
            <a:xfrm>
              <a:off x="3226147" y="2021632"/>
              <a:ext cx="4392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aseline="30000" dirty="0" smtClean="0"/>
                <a:t>48</a:t>
              </a:r>
              <a:r>
                <a:rPr lang="fr-FR" dirty="0" smtClean="0"/>
                <a:t>Ca(</a:t>
              </a:r>
              <a:r>
                <a:rPr lang="fr-FR" baseline="30000" dirty="0" smtClean="0"/>
                <a:t>209</a:t>
              </a:r>
              <a:r>
                <a:rPr lang="fr-FR" dirty="0" smtClean="0"/>
                <a:t>Bi,2n)</a:t>
              </a:r>
              <a:r>
                <a:rPr lang="fr-FR" baseline="30000" dirty="0" smtClean="0"/>
                <a:t>255</a:t>
              </a:r>
              <a:r>
                <a:rPr lang="fr-FR" dirty="0" smtClean="0"/>
                <a:t>Lr </a:t>
              </a:r>
              <a:r>
                <a:rPr lang="fr-FR" dirty="0" smtClean="0">
                  <a:latin typeface="Helvetica" charset="0"/>
                </a:rPr>
                <a:t>→ </a:t>
              </a:r>
              <a:r>
                <a:rPr lang="fr-FR" baseline="30000" dirty="0" smtClean="0"/>
                <a:t>255</a:t>
              </a:r>
              <a:r>
                <a:rPr lang="fr-FR" dirty="0" smtClean="0"/>
                <a:t>No </a:t>
              </a:r>
              <a:r>
                <a:rPr lang="fr-FR" dirty="0" smtClean="0">
                  <a:latin typeface="Helvetica" charset="0"/>
                </a:rPr>
                <a:t>→ </a:t>
              </a:r>
              <a:r>
                <a:rPr lang="fr-FR" baseline="30000" dirty="0" smtClean="0"/>
                <a:t>251</a:t>
              </a:r>
              <a:r>
                <a:rPr lang="fr-FR" dirty="0" smtClean="0"/>
                <a:t>Fm; 5/2</a:t>
              </a:r>
              <a:r>
                <a:rPr lang="fr-FR" baseline="30000" dirty="0" smtClean="0"/>
                <a:t>+</a:t>
              </a:r>
              <a:r>
                <a:rPr lang="fr-FR" dirty="0" smtClean="0"/>
                <a:t> </a:t>
              </a:r>
              <a:r>
                <a:rPr lang="fr-FR" dirty="0" err="1" smtClean="0"/>
                <a:t>isomer</a:t>
              </a:r>
              <a:r>
                <a:rPr lang="fr-FR" dirty="0" smtClean="0"/>
                <a:t> </a:t>
              </a:r>
              <a:r>
                <a:rPr lang="fr-FR" dirty="0" err="1" smtClean="0"/>
                <a:t>decay</a:t>
              </a:r>
              <a:endParaRPr lang="fr-FR" dirty="0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507186" y="1949624"/>
              <a:ext cx="398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EC</a:t>
              </a:r>
              <a:endParaRPr lang="fr-FR" sz="1200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140643" y="1949624"/>
              <a:ext cx="281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Symbol" charset="2"/>
                  <a:cs typeface="Symbol" charset="2"/>
                </a:rPr>
                <a:t>a</a:t>
              </a:r>
            </a:p>
          </p:txBody>
        </p:sp>
      </p:grpSp>
      <p:pic>
        <p:nvPicPr>
          <p:cNvPr id="4" name="Image 3" descr="Lifetime_251Fmis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91" y="1517576"/>
            <a:ext cx="4320480" cy="257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056783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Delayed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conversion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52</a:t>
            </a:fld>
            <a:endParaRPr lang="fr-FR" dirty="0"/>
          </a:p>
        </p:txBody>
      </p:sp>
      <p:pic>
        <p:nvPicPr>
          <p:cNvPr id="11" name="Picture 5" descr="iso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3" y="1753340"/>
            <a:ext cx="4176463" cy="2644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Asai_no257_Fm2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71" y="797496"/>
            <a:ext cx="3730204" cy="2773742"/>
          </a:xfrm>
          <a:prstGeom prst="rect">
            <a:avLst/>
          </a:prstGeom>
        </p:spPr>
      </p:pic>
      <p:grpSp>
        <p:nvGrpSpPr>
          <p:cNvPr id="22" name="Grouper 21"/>
          <p:cNvGrpSpPr/>
          <p:nvPr/>
        </p:nvGrpSpPr>
        <p:grpSpPr>
          <a:xfrm>
            <a:off x="417835" y="1168569"/>
            <a:ext cx="4824536" cy="481796"/>
            <a:chOff x="417835" y="1024553"/>
            <a:chExt cx="4824536" cy="481796"/>
          </a:xfrm>
        </p:grpSpPr>
        <p:sp>
          <p:nvSpPr>
            <p:cNvPr id="12" name="ZoneTexte 11"/>
            <p:cNvSpPr txBox="1"/>
            <p:nvPr/>
          </p:nvSpPr>
          <p:spPr>
            <a:xfrm>
              <a:off x="417835" y="1157536"/>
              <a:ext cx="482453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baseline="30000" dirty="0"/>
                <a:t>248</a:t>
              </a:r>
              <a:r>
                <a:rPr lang="en-US" altLang="ja-JP" dirty="0"/>
                <a:t>Cm(</a:t>
              </a:r>
              <a:r>
                <a:rPr lang="en-US" altLang="ja-JP" baseline="30000" dirty="0"/>
                <a:t>13</a:t>
              </a:r>
              <a:r>
                <a:rPr lang="en-US" altLang="ja-JP" dirty="0"/>
                <a:t>C,4n)</a:t>
              </a:r>
              <a:r>
                <a:rPr lang="en-US" altLang="ja-JP" baseline="30000" dirty="0" smtClean="0"/>
                <a:t>257</a:t>
              </a:r>
              <a:r>
                <a:rPr lang="en-US" altLang="ja-JP" dirty="0" smtClean="0"/>
                <a:t>No </a:t>
              </a:r>
              <a:r>
                <a:rPr lang="fr-FR" dirty="0" smtClean="0">
                  <a:latin typeface="Helvetica" charset="0"/>
                </a:rPr>
                <a:t>→ </a:t>
              </a:r>
              <a:r>
                <a:rPr lang="fr-FR" baseline="30000" dirty="0" smtClean="0">
                  <a:latin typeface="Helvetica" charset="0"/>
                </a:rPr>
                <a:t>253</a:t>
              </a:r>
              <a:r>
                <a:rPr lang="fr-FR" dirty="0" smtClean="0">
                  <a:latin typeface="Helvetica" charset="0"/>
                </a:rPr>
                <a:t>Fm</a:t>
              </a:r>
              <a:endParaRPr lang="en-US" altLang="ja-JP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722091" y="1024553"/>
              <a:ext cx="281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522291" y="1733600"/>
            <a:ext cx="2448272" cy="2664296"/>
            <a:chOff x="4119339" y="2474764"/>
            <a:chExt cx="2995240" cy="3075260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27"/>
            <a:stretch/>
          </p:blipFill>
          <p:spPr bwMode="auto">
            <a:xfrm>
              <a:off x="4119339" y="2474764"/>
              <a:ext cx="2995240" cy="30752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4306267" y="3317776"/>
              <a:ext cx="864096" cy="2520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1065907" y="3533800"/>
            <a:ext cx="9793088" cy="2160240"/>
            <a:chOff x="1065907" y="3533800"/>
            <a:chExt cx="9793088" cy="2160240"/>
          </a:xfrm>
        </p:grpSpPr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7488831" y="5447819"/>
              <a:ext cx="337016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dirty="0">
                  <a:cs typeface="+mn-cs"/>
                </a:rPr>
                <a:t>M. </a:t>
              </a:r>
              <a:r>
                <a:rPr lang="en-US" sz="1000" dirty="0" err="1">
                  <a:cs typeface="+mn-cs"/>
                </a:rPr>
                <a:t>Asai</a:t>
              </a:r>
              <a:r>
                <a:rPr lang="en-US" sz="1000" dirty="0">
                  <a:cs typeface="+mn-cs"/>
                </a:rPr>
                <a:t> et al., </a:t>
              </a:r>
              <a:r>
                <a:rPr lang="en-US" sz="1000" dirty="0" smtClean="0">
                  <a:cs typeface="+mn-cs"/>
                </a:rPr>
                <a:t>Phys. Rev. </a:t>
              </a:r>
              <a:r>
                <a:rPr lang="en-US" sz="1000" dirty="0" err="1" smtClean="0">
                  <a:cs typeface="+mn-cs"/>
                </a:rPr>
                <a:t>Lett</a:t>
              </a:r>
              <a:r>
                <a:rPr lang="en-US" sz="1000" dirty="0" smtClean="0">
                  <a:cs typeface="+mn-cs"/>
                </a:rPr>
                <a:t>.  95 (2005) </a:t>
              </a:r>
              <a:r>
                <a:rPr lang="en-US" sz="1000" dirty="0">
                  <a:cs typeface="+mn-cs"/>
                </a:rPr>
                <a:t>102502 </a:t>
              </a:r>
            </a:p>
          </p:txBody>
        </p:sp>
        <p:pic>
          <p:nvPicPr>
            <p:cNvPr id="24" name="Image 23" descr="Fm253_Schem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611" y="3533800"/>
              <a:ext cx="2935659" cy="1970735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1065907" y="4534361"/>
              <a:ext cx="57166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Fine structure alpha </a:t>
              </a:r>
              <a:r>
                <a:rPr lang="fr-FR" dirty="0" err="1" smtClean="0"/>
                <a:t>decay</a:t>
              </a:r>
              <a:r>
                <a:rPr lang="fr-FR" dirty="0" smtClean="0"/>
                <a:t> to </a:t>
              </a:r>
              <a:r>
                <a:rPr lang="fr-FR" baseline="30000" dirty="0" smtClean="0"/>
                <a:t>253</a:t>
              </a:r>
              <a:r>
                <a:rPr lang="fr-FR" dirty="0" smtClean="0"/>
                <a:t>Fm</a:t>
              </a:r>
            </a:p>
            <a:p>
              <a:r>
                <a:rPr lang="fr-FR" dirty="0" smtClean="0"/>
                <a:t>77 and 124 </a:t>
              </a:r>
              <a:r>
                <a:rPr lang="fr-FR" dirty="0" err="1" smtClean="0"/>
                <a:t>keV</a:t>
              </a:r>
              <a:r>
                <a:rPr lang="fr-FR" dirty="0" smtClean="0"/>
                <a:t> transitions are </a:t>
              </a:r>
              <a:r>
                <a:rPr lang="fr-FR" dirty="0" err="1" smtClean="0"/>
                <a:t>proven</a:t>
              </a:r>
              <a:r>
                <a:rPr lang="fr-FR" dirty="0" smtClean="0"/>
                <a:t> to </a:t>
              </a:r>
              <a:r>
                <a:rPr lang="fr-FR" dirty="0" err="1" smtClean="0"/>
                <a:t>be</a:t>
              </a:r>
              <a:r>
                <a:rPr lang="fr-FR" dirty="0" smtClean="0"/>
                <a:t> M1s</a:t>
              </a:r>
            </a:p>
            <a:p>
              <a:r>
                <a:rPr lang="fr-FR" dirty="0" smtClean="0"/>
                <a:t>=&gt; </a:t>
              </a:r>
              <a:r>
                <a:rPr lang="fr-FR" baseline="30000" dirty="0" smtClean="0"/>
                <a:t>257</a:t>
              </a:r>
              <a:r>
                <a:rPr lang="fr-FR" dirty="0" smtClean="0"/>
                <a:t>No </a:t>
              </a:r>
              <a:r>
                <a:rPr lang="fr-FR" dirty="0" err="1" smtClean="0"/>
                <a:t>ground</a:t>
              </a:r>
              <a:r>
                <a:rPr lang="fr-FR" dirty="0" smtClean="0"/>
                <a:t> state </a:t>
              </a:r>
              <a:r>
                <a:rPr lang="fr-FR" dirty="0" err="1" smtClean="0"/>
                <a:t>is</a:t>
              </a:r>
              <a:r>
                <a:rPr lang="fr-FR" dirty="0" smtClean="0"/>
                <a:t> </a:t>
              </a:r>
              <a:r>
                <a:rPr lang="fr-FR" dirty="0" err="1" smtClean="0"/>
                <a:t>assigned</a:t>
              </a:r>
              <a:r>
                <a:rPr lang="fr-FR" dirty="0" smtClean="0"/>
                <a:t> </a:t>
              </a:r>
              <a:r>
                <a:rPr lang="fr-FR" dirty="0" err="1" smtClean="0"/>
                <a:t>J</a:t>
              </a:r>
              <a:r>
                <a:rPr lang="fr-FR" baseline="30000" dirty="0" err="1" smtClean="0">
                  <a:latin typeface="Symbol" charset="2"/>
                  <a:cs typeface="Symbol" charset="2"/>
                </a:rPr>
                <a:t>p</a:t>
              </a:r>
              <a:r>
                <a:rPr lang="fr-FR" dirty="0" smtClean="0"/>
                <a:t>=3/2</a:t>
              </a:r>
              <a:r>
                <a:rPr lang="fr-FR" baseline="30000" dirty="0" smtClean="0"/>
                <a:t>+</a:t>
              </a:r>
              <a:endParaRPr lang="fr-FR" baseline="300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561851" y="725488"/>
            <a:ext cx="186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Decay</a:t>
            </a:r>
            <a:r>
              <a:rPr lang="fr-FR" dirty="0" smtClean="0"/>
              <a:t> stations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60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In-</a:t>
            </a:r>
            <a:r>
              <a:rPr lang="fr-FR" dirty="0" err="1" smtClean="0"/>
              <a:t>trap</a:t>
            </a:r>
            <a:r>
              <a:rPr lang="fr-FR" dirty="0" smtClean="0"/>
              <a:t> conversion-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574612" y="869504"/>
            <a:ext cx="119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9079" tIns="29540" rIns="59079" bIns="29540">
            <a:spAutoFit/>
          </a:bodyPr>
          <a:lstStyle>
            <a:lvl1pPr algn="r" defTabSz="762000" rtl="1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algn="r" defTabSz="762000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algn="r" defTabSz="762000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algn="r" defTabSz="762000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algn="r" defTabSz="762000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algn="r" defTabSz="76200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algn="r" defTabSz="76200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algn="r" defTabSz="76200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algn="r" defTabSz="762000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endParaRPr lang="fr-FR">
              <a:latin typeface="Times New Roman" charset="0"/>
            </a:endParaRPr>
          </a:p>
        </p:txBody>
      </p:sp>
      <p:grpSp>
        <p:nvGrpSpPr>
          <p:cNvPr id="53" name="Grouper 52"/>
          <p:cNvGrpSpPr/>
          <p:nvPr/>
        </p:nvGrpSpPr>
        <p:grpSpPr>
          <a:xfrm>
            <a:off x="1271462" y="3533800"/>
            <a:ext cx="2929122" cy="1870941"/>
            <a:chOff x="2771907" y="4721466"/>
            <a:chExt cx="2929122" cy="1870941"/>
          </a:xfrm>
        </p:grpSpPr>
        <p:sp>
          <p:nvSpPr>
            <p:cNvPr id="54" name="Line 108"/>
            <p:cNvSpPr>
              <a:spLocks noChangeShapeType="1"/>
            </p:cNvSpPr>
            <p:nvPr/>
          </p:nvSpPr>
          <p:spPr bwMode="auto">
            <a:xfrm flipV="1">
              <a:off x="2811962" y="6153762"/>
              <a:ext cx="2768641" cy="10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Line 109"/>
            <p:cNvSpPr>
              <a:spLocks noChangeShapeType="1"/>
            </p:cNvSpPr>
            <p:nvPr/>
          </p:nvSpPr>
          <p:spPr bwMode="auto">
            <a:xfrm>
              <a:off x="2771907" y="4721466"/>
              <a:ext cx="20516" cy="14388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Freeform 110"/>
            <p:cNvSpPr>
              <a:spLocks/>
            </p:cNvSpPr>
            <p:nvPr/>
          </p:nvSpPr>
          <p:spPr bwMode="auto">
            <a:xfrm>
              <a:off x="4510568" y="4831947"/>
              <a:ext cx="185907" cy="1329679"/>
            </a:xfrm>
            <a:custGeom>
              <a:avLst/>
              <a:gdLst>
                <a:gd name="T0" fmla="*/ 0 w 186"/>
                <a:gd name="T1" fmla="*/ 1274 h 395"/>
                <a:gd name="T2" fmla="*/ 29 w 186"/>
                <a:gd name="T3" fmla="*/ 1090 h 395"/>
                <a:gd name="T4" fmla="*/ 50 w 186"/>
                <a:gd name="T5" fmla="*/ 819 h 395"/>
                <a:gd name="T6" fmla="*/ 79 w 186"/>
                <a:gd name="T7" fmla="*/ 287 h 395"/>
                <a:gd name="T8" fmla="*/ 92 w 186"/>
                <a:gd name="T9" fmla="*/ 74 h 395"/>
                <a:gd name="T10" fmla="*/ 105 w 186"/>
                <a:gd name="T11" fmla="*/ 6 h 395"/>
                <a:gd name="T12" fmla="*/ 123 w 186"/>
                <a:gd name="T13" fmla="*/ 35 h 395"/>
                <a:gd name="T14" fmla="*/ 136 w 186"/>
                <a:gd name="T15" fmla="*/ 152 h 3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6" h="395">
                  <a:moveTo>
                    <a:pt x="0" y="395"/>
                  </a:moveTo>
                  <a:cubicBezTo>
                    <a:pt x="14" y="378"/>
                    <a:pt x="28" y="361"/>
                    <a:pt x="39" y="338"/>
                  </a:cubicBezTo>
                  <a:cubicBezTo>
                    <a:pt x="50" y="315"/>
                    <a:pt x="58" y="295"/>
                    <a:pt x="69" y="254"/>
                  </a:cubicBezTo>
                  <a:cubicBezTo>
                    <a:pt x="80" y="213"/>
                    <a:pt x="99" y="127"/>
                    <a:pt x="108" y="89"/>
                  </a:cubicBezTo>
                  <a:cubicBezTo>
                    <a:pt x="117" y="51"/>
                    <a:pt x="120" y="37"/>
                    <a:pt x="126" y="23"/>
                  </a:cubicBezTo>
                  <a:cubicBezTo>
                    <a:pt x="132" y="9"/>
                    <a:pt x="137" y="4"/>
                    <a:pt x="144" y="2"/>
                  </a:cubicBezTo>
                  <a:cubicBezTo>
                    <a:pt x="151" y="0"/>
                    <a:pt x="161" y="4"/>
                    <a:pt x="168" y="11"/>
                  </a:cubicBezTo>
                  <a:cubicBezTo>
                    <a:pt x="175" y="18"/>
                    <a:pt x="183" y="41"/>
                    <a:pt x="186" y="4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Freeform 111"/>
            <p:cNvSpPr>
              <a:spLocks/>
            </p:cNvSpPr>
            <p:nvPr/>
          </p:nvSpPr>
          <p:spPr bwMode="auto">
            <a:xfrm>
              <a:off x="4696474" y="4927191"/>
              <a:ext cx="125048" cy="1234435"/>
            </a:xfrm>
            <a:custGeom>
              <a:avLst/>
              <a:gdLst>
                <a:gd name="T0" fmla="*/ 0 w 120"/>
                <a:gd name="T1" fmla="*/ 0 h 348"/>
                <a:gd name="T2" fmla="*/ 10 w 120"/>
                <a:gd name="T3" fmla="*/ 126 h 348"/>
                <a:gd name="T4" fmla="*/ 22 w 120"/>
                <a:gd name="T5" fmla="*/ 310 h 348"/>
                <a:gd name="T6" fmla="*/ 35 w 120"/>
                <a:gd name="T7" fmla="*/ 552 h 348"/>
                <a:gd name="T8" fmla="*/ 58 w 120"/>
                <a:gd name="T9" fmla="*/ 765 h 348"/>
                <a:gd name="T10" fmla="*/ 93 w 120"/>
                <a:gd name="T11" fmla="*/ 1007 h 348"/>
                <a:gd name="T12" fmla="*/ 128 w 120"/>
                <a:gd name="T13" fmla="*/ 1123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0" h="348">
                  <a:moveTo>
                    <a:pt x="0" y="0"/>
                  </a:moveTo>
                  <a:cubicBezTo>
                    <a:pt x="2" y="11"/>
                    <a:pt x="5" y="23"/>
                    <a:pt x="9" y="39"/>
                  </a:cubicBezTo>
                  <a:cubicBezTo>
                    <a:pt x="13" y="55"/>
                    <a:pt x="17" y="74"/>
                    <a:pt x="21" y="96"/>
                  </a:cubicBezTo>
                  <a:cubicBezTo>
                    <a:pt x="25" y="118"/>
                    <a:pt x="27" y="147"/>
                    <a:pt x="33" y="171"/>
                  </a:cubicBezTo>
                  <a:cubicBezTo>
                    <a:pt x="39" y="195"/>
                    <a:pt x="45" y="214"/>
                    <a:pt x="54" y="237"/>
                  </a:cubicBezTo>
                  <a:cubicBezTo>
                    <a:pt x="63" y="260"/>
                    <a:pt x="76" y="293"/>
                    <a:pt x="87" y="312"/>
                  </a:cubicBezTo>
                  <a:cubicBezTo>
                    <a:pt x="98" y="331"/>
                    <a:pt x="115" y="343"/>
                    <a:pt x="120" y="34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Text Box 112"/>
            <p:cNvSpPr txBox="1">
              <a:spLocks noChangeArrowheads="1"/>
            </p:cNvSpPr>
            <p:nvPr/>
          </p:nvSpPr>
          <p:spPr bwMode="auto">
            <a:xfrm>
              <a:off x="3209507" y="6172514"/>
              <a:ext cx="2491522" cy="419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41513" tIns="70756" rIns="141513" bIns="70756">
              <a:spAutoFit/>
            </a:bodyPr>
            <a:lstStyle>
              <a:lvl1pPr algn="r" defTabSz="1414463" rtl="1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dirty="0" smtClean="0">
                  <a:latin typeface="Times New Roman" charset="0"/>
                </a:rPr>
                <a:t>electron-particle energy </a:t>
              </a:r>
              <a:endParaRPr lang="en-US" dirty="0">
                <a:latin typeface="Times New Roman" charset="0"/>
              </a:endParaRPr>
            </a:p>
          </p:txBody>
        </p:sp>
      </p:grpSp>
      <p:sp>
        <p:nvSpPr>
          <p:cNvPr id="61" name="Freeform 81"/>
          <p:cNvSpPr>
            <a:spLocks/>
          </p:cNvSpPr>
          <p:nvPr/>
        </p:nvSpPr>
        <p:spPr bwMode="auto">
          <a:xfrm>
            <a:off x="703016" y="1791606"/>
            <a:ext cx="2033007" cy="271510"/>
          </a:xfrm>
          <a:custGeom>
            <a:avLst/>
            <a:gdLst>
              <a:gd name="T0" fmla="*/ 0 w 1116"/>
              <a:gd name="T1" fmla="*/ 20 h 150"/>
              <a:gd name="T2" fmla="*/ 313 w 1116"/>
              <a:gd name="T3" fmla="*/ 20 h 150"/>
              <a:gd name="T4" fmla="*/ 515 w 1116"/>
              <a:gd name="T5" fmla="*/ 59 h 150"/>
              <a:gd name="T6" fmla="*/ 761 w 1116"/>
              <a:gd name="T7" fmla="*/ 217 h 150"/>
              <a:gd name="T8" fmla="*/ 1007 w 1116"/>
              <a:gd name="T9" fmla="*/ 237 h 150"/>
              <a:gd name="T10" fmla="*/ 1208 w 1116"/>
              <a:gd name="T11" fmla="*/ 198 h 150"/>
              <a:gd name="T12" fmla="*/ 1387 w 1116"/>
              <a:gd name="T13" fmla="*/ 99 h 150"/>
              <a:gd name="T14" fmla="*/ 1589 w 1116"/>
              <a:gd name="T15" fmla="*/ 20 h 150"/>
              <a:gd name="T16" fmla="*/ 2081 w 1116"/>
              <a:gd name="T17" fmla="*/ 0 h 1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16" h="150">
                <a:moveTo>
                  <a:pt x="0" y="12"/>
                </a:moveTo>
                <a:cubicBezTo>
                  <a:pt x="61" y="10"/>
                  <a:pt x="122" y="8"/>
                  <a:pt x="168" y="12"/>
                </a:cubicBezTo>
                <a:cubicBezTo>
                  <a:pt x="214" y="16"/>
                  <a:pt x="236" y="16"/>
                  <a:pt x="276" y="36"/>
                </a:cubicBezTo>
                <a:cubicBezTo>
                  <a:pt x="316" y="56"/>
                  <a:pt x="364" y="114"/>
                  <a:pt x="408" y="132"/>
                </a:cubicBezTo>
                <a:cubicBezTo>
                  <a:pt x="452" y="150"/>
                  <a:pt x="500" y="146"/>
                  <a:pt x="540" y="144"/>
                </a:cubicBezTo>
                <a:cubicBezTo>
                  <a:pt x="580" y="142"/>
                  <a:pt x="614" y="134"/>
                  <a:pt x="648" y="120"/>
                </a:cubicBezTo>
                <a:cubicBezTo>
                  <a:pt x="682" y="106"/>
                  <a:pt x="710" y="78"/>
                  <a:pt x="744" y="60"/>
                </a:cubicBezTo>
                <a:cubicBezTo>
                  <a:pt x="778" y="42"/>
                  <a:pt x="790" y="22"/>
                  <a:pt x="852" y="12"/>
                </a:cubicBezTo>
                <a:cubicBezTo>
                  <a:pt x="914" y="2"/>
                  <a:pt x="1072" y="0"/>
                  <a:pt x="1116" y="0"/>
                </a:cubicBezTo>
              </a:path>
            </a:pathLst>
          </a:cu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" name="Text Box 82"/>
          <p:cNvSpPr txBox="1">
            <a:spLocks noChangeArrowheads="1"/>
          </p:cNvSpPr>
          <p:nvPr/>
        </p:nvSpPr>
        <p:spPr bwMode="auto">
          <a:xfrm>
            <a:off x="619977" y="1937803"/>
            <a:ext cx="452322" cy="41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513" tIns="70756" rIns="141513" bIns="70756">
            <a:spAutoFit/>
          </a:bodyPr>
          <a:lstStyle>
            <a:lvl1pPr algn="r" defTabSz="1414463" rtl="1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algn="r" defTabSz="1414463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algn="r" defTabSz="1414463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algn="r" defTabSz="1414463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algn="r" defTabSz="1414463" rtl="1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algn="r" defTabSz="1414463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algn="r" defTabSz="1414463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algn="r" defTabSz="1414463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algn="r" defTabSz="1414463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Times New Roman" charset="0"/>
              </a:rPr>
              <a:t>V</a:t>
            </a:r>
          </a:p>
        </p:txBody>
      </p:sp>
      <p:sp>
        <p:nvSpPr>
          <p:cNvPr id="63" name="AutoShape 83"/>
          <p:cNvSpPr>
            <a:spLocks noChangeArrowheads="1"/>
          </p:cNvSpPr>
          <p:nvPr/>
        </p:nvSpPr>
        <p:spPr bwMode="auto">
          <a:xfrm>
            <a:off x="1521690" y="1938903"/>
            <a:ext cx="88901" cy="85740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4" name="AutoShape 84"/>
          <p:cNvSpPr>
            <a:spLocks noChangeArrowheads="1"/>
          </p:cNvSpPr>
          <p:nvPr/>
        </p:nvSpPr>
        <p:spPr bwMode="auto">
          <a:xfrm>
            <a:off x="1642830" y="1945498"/>
            <a:ext cx="88901" cy="86839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5" name="AutoShape 85"/>
          <p:cNvSpPr>
            <a:spLocks noChangeArrowheads="1"/>
          </p:cNvSpPr>
          <p:nvPr/>
        </p:nvSpPr>
        <p:spPr bwMode="auto">
          <a:xfrm>
            <a:off x="1748340" y="1938903"/>
            <a:ext cx="85971" cy="85740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6" name="AutoShape 86"/>
          <p:cNvSpPr>
            <a:spLocks noChangeArrowheads="1"/>
          </p:cNvSpPr>
          <p:nvPr/>
        </p:nvSpPr>
        <p:spPr bwMode="auto">
          <a:xfrm>
            <a:off x="1434743" y="1926811"/>
            <a:ext cx="86947" cy="87938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7" name="AutoShape 87"/>
          <p:cNvSpPr>
            <a:spLocks noChangeArrowheads="1"/>
          </p:cNvSpPr>
          <p:nvPr/>
        </p:nvSpPr>
        <p:spPr bwMode="auto">
          <a:xfrm>
            <a:off x="1506059" y="1860857"/>
            <a:ext cx="86947" cy="89038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8" name="AutoShape 88"/>
          <p:cNvSpPr>
            <a:spLocks noChangeArrowheads="1"/>
          </p:cNvSpPr>
          <p:nvPr/>
        </p:nvSpPr>
        <p:spPr bwMode="auto">
          <a:xfrm>
            <a:off x="1582260" y="1856460"/>
            <a:ext cx="88901" cy="89038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sp>
        <p:nvSpPr>
          <p:cNvPr id="69" name="AutoShape 89"/>
          <p:cNvSpPr>
            <a:spLocks noChangeArrowheads="1"/>
          </p:cNvSpPr>
          <p:nvPr/>
        </p:nvSpPr>
        <p:spPr bwMode="auto">
          <a:xfrm>
            <a:off x="1664323" y="1871850"/>
            <a:ext cx="85971" cy="87938"/>
          </a:xfrm>
          <a:prstGeom prst="irregularSeal1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rtl="1"/>
            <a:endParaRPr lang="fr-FR"/>
          </a:p>
        </p:txBody>
      </p:sp>
      <p:grpSp>
        <p:nvGrpSpPr>
          <p:cNvPr id="70" name="Group 90"/>
          <p:cNvGrpSpPr>
            <a:grpSpLocks/>
          </p:cNvGrpSpPr>
          <p:nvPr/>
        </p:nvGrpSpPr>
        <p:grpSpPr bwMode="auto">
          <a:xfrm>
            <a:off x="1748340" y="1926811"/>
            <a:ext cx="2475560" cy="90137"/>
            <a:chOff x="816" y="1776"/>
            <a:chExt cx="1296" cy="50"/>
          </a:xfrm>
        </p:grpSpPr>
        <p:sp>
          <p:nvSpPr>
            <p:cNvPr id="71" name="Freeform 91"/>
            <p:cNvSpPr>
              <a:spLocks/>
            </p:cNvSpPr>
            <p:nvPr/>
          </p:nvSpPr>
          <p:spPr bwMode="auto">
            <a:xfrm>
              <a:off x="816" y="1776"/>
              <a:ext cx="159" cy="36"/>
            </a:xfrm>
            <a:custGeom>
              <a:avLst/>
              <a:gdLst>
                <a:gd name="T0" fmla="*/ 0 w 159"/>
                <a:gd name="T1" fmla="*/ 17 h 36"/>
                <a:gd name="T2" fmla="*/ 15 w 159"/>
                <a:gd name="T3" fmla="*/ 2 h 36"/>
                <a:gd name="T4" fmla="*/ 42 w 159"/>
                <a:gd name="T5" fmla="*/ 11 h 36"/>
                <a:gd name="T6" fmla="*/ 40 w 159"/>
                <a:gd name="T7" fmla="*/ 32 h 36"/>
                <a:gd name="T8" fmla="*/ 25 w 159"/>
                <a:gd name="T9" fmla="*/ 27 h 36"/>
                <a:gd name="T10" fmla="*/ 39 w 159"/>
                <a:gd name="T11" fmla="*/ 8 h 36"/>
                <a:gd name="T12" fmla="*/ 55 w 159"/>
                <a:gd name="T13" fmla="*/ 3 h 36"/>
                <a:gd name="T14" fmla="*/ 78 w 159"/>
                <a:gd name="T15" fmla="*/ 11 h 36"/>
                <a:gd name="T16" fmla="*/ 87 w 159"/>
                <a:gd name="T17" fmla="*/ 24 h 36"/>
                <a:gd name="T18" fmla="*/ 76 w 159"/>
                <a:gd name="T19" fmla="*/ 33 h 36"/>
                <a:gd name="T20" fmla="*/ 69 w 159"/>
                <a:gd name="T21" fmla="*/ 11 h 36"/>
                <a:gd name="T22" fmla="*/ 84 w 159"/>
                <a:gd name="T23" fmla="*/ 5 h 36"/>
                <a:gd name="T24" fmla="*/ 97 w 159"/>
                <a:gd name="T25" fmla="*/ 0 h 36"/>
                <a:gd name="T26" fmla="*/ 129 w 159"/>
                <a:gd name="T27" fmla="*/ 21 h 36"/>
                <a:gd name="T28" fmla="*/ 118 w 159"/>
                <a:gd name="T29" fmla="*/ 36 h 36"/>
                <a:gd name="T30" fmla="*/ 108 w 159"/>
                <a:gd name="T31" fmla="*/ 24 h 36"/>
                <a:gd name="T32" fmla="*/ 127 w 159"/>
                <a:gd name="T33" fmla="*/ 8 h 36"/>
                <a:gd name="T34" fmla="*/ 147 w 159"/>
                <a:gd name="T35" fmla="*/ 11 h 36"/>
                <a:gd name="T36" fmla="*/ 159 w 159"/>
                <a:gd name="T37" fmla="*/ 2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9" h="36">
                  <a:moveTo>
                    <a:pt x="0" y="17"/>
                  </a:moveTo>
                  <a:cubicBezTo>
                    <a:pt x="1" y="10"/>
                    <a:pt x="8" y="3"/>
                    <a:pt x="15" y="2"/>
                  </a:cubicBezTo>
                  <a:cubicBezTo>
                    <a:pt x="27" y="3"/>
                    <a:pt x="32" y="5"/>
                    <a:pt x="42" y="11"/>
                  </a:cubicBezTo>
                  <a:cubicBezTo>
                    <a:pt x="46" y="19"/>
                    <a:pt x="50" y="28"/>
                    <a:pt x="40" y="32"/>
                  </a:cubicBezTo>
                  <a:cubicBezTo>
                    <a:pt x="35" y="31"/>
                    <a:pt x="26" y="32"/>
                    <a:pt x="25" y="27"/>
                  </a:cubicBezTo>
                  <a:cubicBezTo>
                    <a:pt x="23" y="15"/>
                    <a:pt x="30" y="10"/>
                    <a:pt x="39" y="8"/>
                  </a:cubicBezTo>
                  <a:cubicBezTo>
                    <a:pt x="44" y="5"/>
                    <a:pt x="49" y="5"/>
                    <a:pt x="55" y="3"/>
                  </a:cubicBezTo>
                  <a:cubicBezTo>
                    <a:pt x="69" y="5"/>
                    <a:pt x="68" y="5"/>
                    <a:pt x="78" y="11"/>
                  </a:cubicBezTo>
                  <a:cubicBezTo>
                    <a:pt x="81" y="15"/>
                    <a:pt x="84" y="20"/>
                    <a:pt x="87" y="24"/>
                  </a:cubicBezTo>
                  <a:cubicBezTo>
                    <a:pt x="84" y="30"/>
                    <a:pt x="83" y="32"/>
                    <a:pt x="76" y="33"/>
                  </a:cubicBezTo>
                  <a:cubicBezTo>
                    <a:pt x="65" y="31"/>
                    <a:pt x="61" y="20"/>
                    <a:pt x="69" y="11"/>
                  </a:cubicBezTo>
                  <a:cubicBezTo>
                    <a:pt x="73" y="7"/>
                    <a:pt x="79" y="6"/>
                    <a:pt x="84" y="5"/>
                  </a:cubicBezTo>
                  <a:cubicBezTo>
                    <a:pt x="88" y="3"/>
                    <a:pt x="93" y="2"/>
                    <a:pt x="97" y="0"/>
                  </a:cubicBezTo>
                  <a:cubicBezTo>
                    <a:pt x="113" y="2"/>
                    <a:pt x="122" y="6"/>
                    <a:pt x="129" y="21"/>
                  </a:cubicBezTo>
                  <a:cubicBezTo>
                    <a:pt x="131" y="31"/>
                    <a:pt x="128" y="34"/>
                    <a:pt x="118" y="36"/>
                  </a:cubicBezTo>
                  <a:cubicBezTo>
                    <a:pt x="110" y="35"/>
                    <a:pt x="109" y="32"/>
                    <a:pt x="108" y="24"/>
                  </a:cubicBezTo>
                  <a:cubicBezTo>
                    <a:pt x="110" y="13"/>
                    <a:pt x="117" y="10"/>
                    <a:pt x="127" y="8"/>
                  </a:cubicBezTo>
                  <a:cubicBezTo>
                    <a:pt x="132" y="8"/>
                    <a:pt x="142" y="7"/>
                    <a:pt x="147" y="11"/>
                  </a:cubicBezTo>
                  <a:cubicBezTo>
                    <a:pt x="151" y="14"/>
                    <a:pt x="154" y="24"/>
                    <a:pt x="159" y="2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Freeform 92"/>
            <p:cNvSpPr>
              <a:spLocks/>
            </p:cNvSpPr>
            <p:nvPr/>
          </p:nvSpPr>
          <p:spPr bwMode="auto">
            <a:xfrm>
              <a:off x="973" y="1776"/>
              <a:ext cx="159" cy="36"/>
            </a:xfrm>
            <a:custGeom>
              <a:avLst/>
              <a:gdLst>
                <a:gd name="T0" fmla="*/ 0 w 159"/>
                <a:gd name="T1" fmla="*/ 17 h 36"/>
                <a:gd name="T2" fmla="*/ 15 w 159"/>
                <a:gd name="T3" fmla="*/ 2 h 36"/>
                <a:gd name="T4" fmla="*/ 42 w 159"/>
                <a:gd name="T5" fmla="*/ 11 h 36"/>
                <a:gd name="T6" fmla="*/ 40 w 159"/>
                <a:gd name="T7" fmla="*/ 32 h 36"/>
                <a:gd name="T8" fmla="*/ 25 w 159"/>
                <a:gd name="T9" fmla="*/ 27 h 36"/>
                <a:gd name="T10" fmla="*/ 39 w 159"/>
                <a:gd name="T11" fmla="*/ 8 h 36"/>
                <a:gd name="T12" fmla="*/ 55 w 159"/>
                <a:gd name="T13" fmla="*/ 3 h 36"/>
                <a:gd name="T14" fmla="*/ 78 w 159"/>
                <a:gd name="T15" fmla="*/ 11 h 36"/>
                <a:gd name="T16" fmla="*/ 87 w 159"/>
                <a:gd name="T17" fmla="*/ 24 h 36"/>
                <a:gd name="T18" fmla="*/ 76 w 159"/>
                <a:gd name="T19" fmla="*/ 33 h 36"/>
                <a:gd name="T20" fmla="*/ 69 w 159"/>
                <a:gd name="T21" fmla="*/ 11 h 36"/>
                <a:gd name="T22" fmla="*/ 84 w 159"/>
                <a:gd name="T23" fmla="*/ 5 h 36"/>
                <a:gd name="T24" fmla="*/ 97 w 159"/>
                <a:gd name="T25" fmla="*/ 0 h 36"/>
                <a:gd name="T26" fmla="*/ 129 w 159"/>
                <a:gd name="T27" fmla="*/ 21 h 36"/>
                <a:gd name="T28" fmla="*/ 118 w 159"/>
                <a:gd name="T29" fmla="*/ 36 h 36"/>
                <a:gd name="T30" fmla="*/ 108 w 159"/>
                <a:gd name="T31" fmla="*/ 24 h 36"/>
                <a:gd name="T32" fmla="*/ 127 w 159"/>
                <a:gd name="T33" fmla="*/ 8 h 36"/>
                <a:gd name="T34" fmla="*/ 147 w 159"/>
                <a:gd name="T35" fmla="*/ 11 h 36"/>
                <a:gd name="T36" fmla="*/ 159 w 159"/>
                <a:gd name="T37" fmla="*/ 2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9" h="36">
                  <a:moveTo>
                    <a:pt x="0" y="17"/>
                  </a:moveTo>
                  <a:cubicBezTo>
                    <a:pt x="1" y="10"/>
                    <a:pt x="8" y="3"/>
                    <a:pt x="15" y="2"/>
                  </a:cubicBezTo>
                  <a:cubicBezTo>
                    <a:pt x="27" y="3"/>
                    <a:pt x="32" y="5"/>
                    <a:pt x="42" y="11"/>
                  </a:cubicBezTo>
                  <a:cubicBezTo>
                    <a:pt x="46" y="19"/>
                    <a:pt x="50" y="28"/>
                    <a:pt x="40" y="32"/>
                  </a:cubicBezTo>
                  <a:cubicBezTo>
                    <a:pt x="35" y="31"/>
                    <a:pt x="26" y="32"/>
                    <a:pt x="25" y="27"/>
                  </a:cubicBezTo>
                  <a:cubicBezTo>
                    <a:pt x="23" y="15"/>
                    <a:pt x="30" y="10"/>
                    <a:pt x="39" y="8"/>
                  </a:cubicBezTo>
                  <a:cubicBezTo>
                    <a:pt x="44" y="5"/>
                    <a:pt x="49" y="5"/>
                    <a:pt x="55" y="3"/>
                  </a:cubicBezTo>
                  <a:cubicBezTo>
                    <a:pt x="69" y="5"/>
                    <a:pt x="68" y="5"/>
                    <a:pt x="78" y="11"/>
                  </a:cubicBezTo>
                  <a:cubicBezTo>
                    <a:pt x="81" y="15"/>
                    <a:pt x="84" y="20"/>
                    <a:pt x="87" y="24"/>
                  </a:cubicBezTo>
                  <a:cubicBezTo>
                    <a:pt x="84" y="30"/>
                    <a:pt x="83" y="32"/>
                    <a:pt x="76" y="33"/>
                  </a:cubicBezTo>
                  <a:cubicBezTo>
                    <a:pt x="65" y="31"/>
                    <a:pt x="61" y="20"/>
                    <a:pt x="69" y="11"/>
                  </a:cubicBezTo>
                  <a:cubicBezTo>
                    <a:pt x="73" y="7"/>
                    <a:pt x="79" y="6"/>
                    <a:pt x="84" y="5"/>
                  </a:cubicBezTo>
                  <a:cubicBezTo>
                    <a:pt x="88" y="3"/>
                    <a:pt x="93" y="2"/>
                    <a:pt x="97" y="0"/>
                  </a:cubicBezTo>
                  <a:cubicBezTo>
                    <a:pt x="113" y="2"/>
                    <a:pt x="122" y="6"/>
                    <a:pt x="129" y="21"/>
                  </a:cubicBezTo>
                  <a:cubicBezTo>
                    <a:pt x="131" y="31"/>
                    <a:pt x="128" y="34"/>
                    <a:pt x="118" y="36"/>
                  </a:cubicBezTo>
                  <a:cubicBezTo>
                    <a:pt x="110" y="35"/>
                    <a:pt x="109" y="32"/>
                    <a:pt x="108" y="24"/>
                  </a:cubicBezTo>
                  <a:cubicBezTo>
                    <a:pt x="110" y="13"/>
                    <a:pt x="117" y="10"/>
                    <a:pt x="127" y="8"/>
                  </a:cubicBezTo>
                  <a:cubicBezTo>
                    <a:pt x="132" y="8"/>
                    <a:pt x="142" y="7"/>
                    <a:pt x="147" y="11"/>
                  </a:cubicBezTo>
                  <a:cubicBezTo>
                    <a:pt x="151" y="14"/>
                    <a:pt x="154" y="24"/>
                    <a:pt x="159" y="2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3" name="Freeform 93"/>
            <p:cNvSpPr>
              <a:spLocks/>
            </p:cNvSpPr>
            <p:nvPr/>
          </p:nvSpPr>
          <p:spPr bwMode="auto">
            <a:xfrm>
              <a:off x="961" y="1785"/>
              <a:ext cx="21" cy="29"/>
            </a:xfrm>
            <a:custGeom>
              <a:avLst/>
              <a:gdLst>
                <a:gd name="T0" fmla="*/ 11 w 21"/>
                <a:gd name="T1" fmla="*/ 17 h 29"/>
                <a:gd name="T2" fmla="*/ 13 w 21"/>
                <a:gd name="T3" fmla="*/ 29 h 29"/>
                <a:gd name="T4" fmla="*/ 4 w 21"/>
                <a:gd name="T5" fmla="*/ 14 h 29"/>
                <a:gd name="T6" fmla="*/ 16 w 21"/>
                <a:gd name="T7" fmla="*/ 2 h 29"/>
                <a:gd name="T8" fmla="*/ 20 w 21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9">
                  <a:moveTo>
                    <a:pt x="11" y="17"/>
                  </a:moveTo>
                  <a:cubicBezTo>
                    <a:pt x="20" y="19"/>
                    <a:pt x="21" y="25"/>
                    <a:pt x="13" y="29"/>
                  </a:cubicBezTo>
                  <a:cubicBezTo>
                    <a:pt x="2" y="27"/>
                    <a:pt x="0" y="26"/>
                    <a:pt x="4" y="14"/>
                  </a:cubicBezTo>
                  <a:cubicBezTo>
                    <a:pt x="6" y="8"/>
                    <a:pt x="11" y="6"/>
                    <a:pt x="16" y="2"/>
                  </a:cubicBezTo>
                  <a:cubicBezTo>
                    <a:pt x="17" y="1"/>
                    <a:pt x="20" y="0"/>
                    <a:pt x="20" y="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4" name="Freeform 94"/>
            <p:cNvSpPr>
              <a:spLocks/>
            </p:cNvSpPr>
            <p:nvPr/>
          </p:nvSpPr>
          <p:spPr bwMode="auto">
            <a:xfrm>
              <a:off x="1100" y="1778"/>
              <a:ext cx="159" cy="36"/>
            </a:xfrm>
            <a:custGeom>
              <a:avLst/>
              <a:gdLst>
                <a:gd name="T0" fmla="*/ 0 w 159"/>
                <a:gd name="T1" fmla="*/ 17 h 36"/>
                <a:gd name="T2" fmla="*/ 15 w 159"/>
                <a:gd name="T3" fmla="*/ 2 h 36"/>
                <a:gd name="T4" fmla="*/ 42 w 159"/>
                <a:gd name="T5" fmla="*/ 11 h 36"/>
                <a:gd name="T6" fmla="*/ 40 w 159"/>
                <a:gd name="T7" fmla="*/ 32 h 36"/>
                <a:gd name="T8" fmla="*/ 25 w 159"/>
                <a:gd name="T9" fmla="*/ 27 h 36"/>
                <a:gd name="T10" fmla="*/ 39 w 159"/>
                <a:gd name="T11" fmla="*/ 8 h 36"/>
                <a:gd name="T12" fmla="*/ 55 w 159"/>
                <a:gd name="T13" fmla="*/ 3 h 36"/>
                <a:gd name="T14" fmla="*/ 78 w 159"/>
                <a:gd name="T15" fmla="*/ 11 h 36"/>
                <a:gd name="T16" fmla="*/ 87 w 159"/>
                <a:gd name="T17" fmla="*/ 24 h 36"/>
                <a:gd name="T18" fmla="*/ 76 w 159"/>
                <a:gd name="T19" fmla="*/ 33 h 36"/>
                <a:gd name="T20" fmla="*/ 69 w 159"/>
                <a:gd name="T21" fmla="*/ 11 h 36"/>
                <a:gd name="T22" fmla="*/ 84 w 159"/>
                <a:gd name="T23" fmla="*/ 5 h 36"/>
                <a:gd name="T24" fmla="*/ 97 w 159"/>
                <a:gd name="T25" fmla="*/ 0 h 36"/>
                <a:gd name="T26" fmla="*/ 129 w 159"/>
                <a:gd name="T27" fmla="*/ 21 h 36"/>
                <a:gd name="T28" fmla="*/ 118 w 159"/>
                <a:gd name="T29" fmla="*/ 36 h 36"/>
                <a:gd name="T30" fmla="*/ 108 w 159"/>
                <a:gd name="T31" fmla="*/ 24 h 36"/>
                <a:gd name="T32" fmla="*/ 127 w 159"/>
                <a:gd name="T33" fmla="*/ 8 h 36"/>
                <a:gd name="T34" fmla="*/ 147 w 159"/>
                <a:gd name="T35" fmla="*/ 11 h 36"/>
                <a:gd name="T36" fmla="*/ 159 w 159"/>
                <a:gd name="T37" fmla="*/ 2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9" h="36">
                  <a:moveTo>
                    <a:pt x="0" y="17"/>
                  </a:moveTo>
                  <a:cubicBezTo>
                    <a:pt x="1" y="10"/>
                    <a:pt x="8" y="3"/>
                    <a:pt x="15" y="2"/>
                  </a:cubicBezTo>
                  <a:cubicBezTo>
                    <a:pt x="27" y="3"/>
                    <a:pt x="32" y="5"/>
                    <a:pt x="42" y="11"/>
                  </a:cubicBezTo>
                  <a:cubicBezTo>
                    <a:pt x="46" y="19"/>
                    <a:pt x="50" y="28"/>
                    <a:pt x="40" y="32"/>
                  </a:cubicBezTo>
                  <a:cubicBezTo>
                    <a:pt x="35" y="31"/>
                    <a:pt x="26" y="32"/>
                    <a:pt x="25" y="27"/>
                  </a:cubicBezTo>
                  <a:cubicBezTo>
                    <a:pt x="23" y="15"/>
                    <a:pt x="30" y="10"/>
                    <a:pt x="39" y="8"/>
                  </a:cubicBezTo>
                  <a:cubicBezTo>
                    <a:pt x="44" y="5"/>
                    <a:pt x="49" y="5"/>
                    <a:pt x="55" y="3"/>
                  </a:cubicBezTo>
                  <a:cubicBezTo>
                    <a:pt x="69" y="5"/>
                    <a:pt x="68" y="5"/>
                    <a:pt x="78" y="11"/>
                  </a:cubicBezTo>
                  <a:cubicBezTo>
                    <a:pt x="81" y="15"/>
                    <a:pt x="84" y="20"/>
                    <a:pt x="87" y="24"/>
                  </a:cubicBezTo>
                  <a:cubicBezTo>
                    <a:pt x="84" y="30"/>
                    <a:pt x="83" y="32"/>
                    <a:pt x="76" y="33"/>
                  </a:cubicBezTo>
                  <a:cubicBezTo>
                    <a:pt x="65" y="31"/>
                    <a:pt x="61" y="20"/>
                    <a:pt x="69" y="11"/>
                  </a:cubicBezTo>
                  <a:cubicBezTo>
                    <a:pt x="73" y="7"/>
                    <a:pt x="79" y="6"/>
                    <a:pt x="84" y="5"/>
                  </a:cubicBezTo>
                  <a:cubicBezTo>
                    <a:pt x="88" y="3"/>
                    <a:pt x="93" y="2"/>
                    <a:pt x="97" y="0"/>
                  </a:cubicBezTo>
                  <a:cubicBezTo>
                    <a:pt x="113" y="2"/>
                    <a:pt x="122" y="6"/>
                    <a:pt x="129" y="21"/>
                  </a:cubicBezTo>
                  <a:cubicBezTo>
                    <a:pt x="131" y="31"/>
                    <a:pt x="128" y="34"/>
                    <a:pt x="118" y="36"/>
                  </a:cubicBezTo>
                  <a:cubicBezTo>
                    <a:pt x="110" y="35"/>
                    <a:pt x="109" y="32"/>
                    <a:pt x="108" y="24"/>
                  </a:cubicBezTo>
                  <a:cubicBezTo>
                    <a:pt x="110" y="13"/>
                    <a:pt x="117" y="10"/>
                    <a:pt x="127" y="8"/>
                  </a:cubicBezTo>
                  <a:cubicBezTo>
                    <a:pt x="132" y="8"/>
                    <a:pt x="142" y="7"/>
                    <a:pt x="147" y="11"/>
                  </a:cubicBezTo>
                  <a:cubicBezTo>
                    <a:pt x="151" y="14"/>
                    <a:pt x="154" y="24"/>
                    <a:pt x="159" y="2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Freeform 95"/>
            <p:cNvSpPr>
              <a:spLocks/>
            </p:cNvSpPr>
            <p:nvPr/>
          </p:nvSpPr>
          <p:spPr bwMode="auto">
            <a:xfrm>
              <a:off x="1257" y="1778"/>
              <a:ext cx="159" cy="36"/>
            </a:xfrm>
            <a:custGeom>
              <a:avLst/>
              <a:gdLst>
                <a:gd name="T0" fmla="*/ 0 w 159"/>
                <a:gd name="T1" fmla="*/ 17 h 36"/>
                <a:gd name="T2" fmla="*/ 15 w 159"/>
                <a:gd name="T3" fmla="*/ 2 h 36"/>
                <a:gd name="T4" fmla="*/ 42 w 159"/>
                <a:gd name="T5" fmla="*/ 11 h 36"/>
                <a:gd name="T6" fmla="*/ 40 w 159"/>
                <a:gd name="T7" fmla="*/ 32 h 36"/>
                <a:gd name="T8" fmla="*/ 25 w 159"/>
                <a:gd name="T9" fmla="*/ 27 h 36"/>
                <a:gd name="T10" fmla="*/ 39 w 159"/>
                <a:gd name="T11" fmla="*/ 8 h 36"/>
                <a:gd name="T12" fmla="*/ 55 w 159"/>
                <a:gd name="T13" fmla="*/ 3 h 36"/>
                <a:gd name="T14" fmla="*/ 78 w 159"/>
                <a:gd name="T15" fmla="*/ 11 h 36"/>
                <a:gd name="T16" fmla="*/ 87 w 159"/>
                <a:gd name="T17" fmla="*/ 24 h 36"/>
                <a:gd name="T18" fmla="*/ 76 w 159"/>
                <a:gd name="T19" fmla="*/ 33 h 36"/>
                <a:gd name="T20" fmla="*/ 69 w 159"/>
                <a:gd name="T21" fmla="*/ 11 h 36"/>
                <a:gd name="T22" fmla="*/ 84 w 159"/>
                <a:gd name="T23" fmla="*/ 5 h 36"/>
                <a:gd name="T24" fmla="*/ 97 w 159"/>
                <a:gd name="T25" fmla="*/ 0 h 36"/>
                <a:gd name="T26" fmla="*/ 129 w 159"/>
                <a:gd name="T27" fmla="*/ 21 h 36"/>
                <a:gd name="T28" fmla="*/ 118 w 159"/>
                <a:gd name="T29" fmla="*/ 36 h 36"/>
                <a:gd name="T30" fmla="*/ 108 w 159"/>
                <a:gd name="T31" fmla="*/ 24 h 36"/>
                <a:gd name="T32" fmla="*/ 127 w 159"/>
                <a:gd name="T33" fmla="*/ 8 h 36"/>
                <a:gd name="T34" fmla="*/ 147 w 159"/>
                <a:gd name="T35" fmla="*/ 11 h 36"/>
                <a:gd name="T36" fmla="*/ 159 w 159"/>
                <a:gd name="T37" fmla="*/ 2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9" h="36">
                  <a:moveTo>
                    <a:pt x="0" y="17"/>
                  </a:moveTo>
                  <a:cubicBezTo>
                    <a:pt x="1" y="10"/>
                    <a:pt x="8" y="3"/>
                    <a:pt x="15" y="2"/>
                  </a:cubicBezTo>
                  <a:cubicBezTo>
                    <a:pt x="27" y="3"/>
                    <a:pt x="32" y="5"/>
                    <a:pt x="42" y="11"/>
                  </a:cubicBezTo>
                  <a:cubicBezTo>
                    <a:pt x="46" y="19"/>
                    <a:pt x="50" y="28"/>
                    <a:pt x="40" y="32"/>
                  </a:cubicBezTo>
                  <a:cubicBezTo>
                    <a:pt x="35" y="31"/>
                    <a:pt x="26" y="32"/>
                    <a:pt x="25" y="27"/>
                  </a:cubicBezTo>
                  <a:cubicBezTo>
                    <a:pt x="23" y="15"/>
                    <a:pt x="30" y="10"/>
                    <a:pt x="39" y="8"/>
                  </a:cubicBezTo>
                  <a:cubicBezTo>
                    <a:pt x="44" y="5"/>
                    <a:pt x="49" y="5"/>
                    <a:pt x="55" y="3"/>
                  </a:cubicBezTo>
                  <a:cubicBezTo>
                    <a:pt x="69" y="5"/>
                    <a:pt x="68" y="5"/>
                    <a:pt x="78" y="11"/>
                  </a:cubicBezTo>
                  <a:cubicBezTo>
                    <a:pt x="81" y="15"/>
                    <a:pt x="84" y="20"/>
                    <a:pt x="87" y="24"/>
                  </a:cubicBezTo>
                  <a:cubicBezTo>
                    <a:pt x="84" y="30"/>
                    <a:pt x="83" y="32"/>
                    <a:pt x="76" y="33"/>
                  </a:cubicBezTo>
                  <a:cubicBezTo>
                    <a:pt x="65" y="31"/>
                    <a:pt x="61" y="20"/>
                    <a:pt x="69" y="11"/>
                  </a:cubicBezTo>
                  <a:cubicBezTo>
                    <a:pt x="73" y="7"/>
                    <a:pt x="79" y="6"/>
                    <a:pt x="84" y="5"/>
                  </a:cubicBezTo>
                  <a:cubicBezTo>
                    <a:pt x="88" y="3"/>
                    <a:pt x="93" y="2"/>
                    <a:pt x="97" y="0"/>
                  </a:cubicBezTo>
                  <a:cubicBezTo>
                    <a:pt x="113" y="2"/>
                    <a:pt x="122" y="6"/>
                    <a:pt x="129" y="21"/>
                  </a:cubicBezTo>
                  <a:cubicBezTo>
                    <a:pt x="131" y="31"/>
                    <a:pt x="128" y="34"/>
                    <a:pt x="118" y="36"/>
                  </a:cubicBezTo>
                  <a:cubicBezTo>
                    <a:pt x="110" y="35"/>
                    <a:pt x="109" y="32"/>
                    <a:pt x="108" y="24"/>
                  </a:cubicBezTo>
                  <a:cubicBezTo>
                    <a:pt x="110" y="13"/>
                    <a:pt x="117" y="10"/>
                    <a:pt x="127" y="8"/>
                  </a:cubicBezTo>
                  <a:cubicBezTo>
                    <a:pt x="132" y="8"/>
                    <a:pt x="142" y="7"/>
                    <a:pt x="147" y="11"/>
                  </a:cubicBezTo>
                  <a:cubicBezTo>
                    <a:pt x="151" y="14"/>
                    <a:pt x="154" y="24"/>
                    <a:pt x="159" y="2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6" name="Freeform 96"/>
            <p:cNvSpPr>
              <a:spLocks/>
            </p:cNvSpPr>
            <p:nvPr/>
          </p:nvSpPr>
          <p:spPr bwMode="auto">
            <a:xfrm>
              <a:off x="1245" y="1787"/>
              <a:ext cx="21" cy="29"/>
            </a:xfrm>
            <a:custGeom>
              <a:avLst/>
              <a:gdLst>
                <a:gd name="T0" fmla="*/ 11 w 21"/>
                <a:gd name="T1" fmla="*/ 17 h 29"/>
                <a:gd name="T2" fmla="*/ 13 w 21"/>
                <a:gd name="T3" fmla="*/ 29 h 29"/>
                <a:gd name="T4" fmla="*/ 4 w 21"/>
                <a:gd name="T5" fmla="*/ 14 h 29"/>
                <a:gd name="T6" fmla="*/ 16 w 21"/>
                <a:gd name="T7" fmla="*/ 2 h 29"/>
                <a:gd name="T8" fmla="*/ 20 w 21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" h="29">
                  <a:moveTo>
                    <a:pt x="11" y="17"/>
                  </a:moveTo>
                  <a:cubicBezTo>
                    <a:pt x="20" y="19"/>
                    <a:pt x="21" y="25"/>
                    <a:pt x="13" y="29"/>
                  </a:cubicBezTo>
                  <a:cubicBezTo>
                    <a:pt x="2" y="27"/>
                    <a:pt x="0" y="26"/>
                    <a:pt x="4" y="14"/>
                  </a:cubicBezTo>
                  <a:cubicBezTo>
                    <a:pt x="6" y="8"/>
                    <a:pt x="11" y="6"/>
                    <a:pt x="16" y="2"/>
                  </a:cubicBezTo>
                  <a:cubicBezTo>
                    <a:pt x="17" y="1"/>
                    <a:pt x="20" y="0"/>
                    <a:pt x="20" y="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77" name="Group 97"/>
            <p:cNvGrpSpPr>
              <a:grpSpLocks/>
            </p:cNvGrpSpPr>
            <p:nvPr/>
          </p:nvGrpSpPr>
          <p:grpSpPr bwMode="auto">
            <a:xfrm>
              <a:off x="1378" y="1782"/>
              <a:ext cx="600" cy="40"/>
              <a:chOff x="816" y="1776"/>
              <a:chExt cx="600" cy="40"/>
            </a:xfrm>
          </p:grpSpPr>
          <p:grpSp>
            <p:nvGrpSpPr>
              <p:cNvPr id="79" name="Group 98"/>
              <p:cNvGrpSpPr>
                <a:grpSpLocks/>
              </p:cNvGrpSpPr>
              <p:nvPr/>
            </p:nvGrpSpPr>
            <p:grpSpPr bwMode="auto">
              <a:xfrm>
                <a:off x="816" y="1776"/>
                <a:ext cx="316" cy="38"/>
                <a:chOff x="816" y="1776"/>
                <a:chExt cx="316" cy="38"/>
              </a:xfrm>
            </p:grpSpPr>
            <p:sp>
              <p:nvSpPr>
                <p:cNvPr id="84" name="Freeform 99"/>
                <p:cNvSpPr>
                  <a:spLocks/>
                </p:cNvSpPr>
                <p:nvPr/>
              </p:nvSpPr>
              <p:spPr bwMode="auto">
                <a:xfrm>
                  <a:off x="816" y="1776"/>
                  <a:ext cx="159" cy="36"/>
                </a:xfrm>
                <a:custGeom>
                  <a:avLst/>
                  <a:gdLst>
                    <a:gd name="T0" fmla="*/ 0 w 159"/>
                    <a:gd name="T1" fmla="*/ 17 h 36"/>
                    <a:gd name="T2" fmla="*/ 15 w 159"/>
                    <a:gd name="T3" fmla="*/ 2 h 36"/>
                    <a:gd name="T4" fmla="*/ 42 w 159"/>
                    <a:gd name="T5" fmla="*/ 11 h 36"/>
                    <a:gd name="T6" fmla="*/ 40 w 159"/>
                    <a:gd name="T7" fmla="*/ 32 h 36"/>
                    <a:gd name="T8" fmla="*/ 25 w 159"/>
                    <a:gd name="T9" fmla="*/ 27 h 36"/>
                    <a:gd name="T10" fmla="*/ 39 w 159"/>
                    <a:gd name="T11" fmla="*/ 8 h 36"/>
                    <a:gd name="T12" fmla="*/ 55 w 159"/>
                    <a:gd name="T13" fmla="*/ 3 h 36"/>
                    <a:gd name="T14" fmla="*/ 78 w 159"/>
                    <a:gd name="T15" fmla="*/ 11 h 36"/>
                    <a:gd name="T16" fmla="*/ 87 w 159"/>
                    <a:gd name="T17" fmla="*/ 24 h 36"/>
                    <a:gd name="T18" fmla="*/ 76 w 159"/>
                    <a:gd name="T19" fmla="*/ 33 h 36"/>
                    <a:gd name="T20" fmla="*/ 69 w 159"/>
                    <a:gd name="T21" fmla="*/ 11 h 36"/>
                    <a:gd name="T22" fmla="*/ 84 w 159"/>
                    <a:gd name="T23" fmla="*/ 5 h 36"/>
                    <a:gd name="T24" fmla="*/ 97 w 159"/>
                    <a:gd name="T25" fmla="*/ 0 h 36"/>
                    <a:gd name="T26" fmla="*/ 129 w 159"/>
                    <a:gd name="T27" fmla="*/ 21 h 36"/>
                    <a:gd name="T28" fmla="*/ 118 w 159"/>
                    <a:gd name="T29" fmla="*/ 36 h 36"/>
                    <a:gd name="T30" fmla="*/ 108 w 159"/>
                    <a:gd name="T31" fmla="*/ 24 h 36"/>
                    <a:gd name="T32" fmla="*/ 127 w 159"/>
                    <a:gd name="T33" fmla="*/ 8 h 36"/>
                    <a:gd name="T34" fmla="*/ 147 w 159"/>
                    <a:gd name="T35" fmla="*/ 11 h 36"/>
                    <a:gd name="T36" fmla="*/ 159 w 159"/>
                    <a:gd name="T37" fmla="*/ 24 h 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59" h="36">
                      <a:moveTo>
                        <a:pt x="0" y="17"/>
                      </a:moveTo>
                      <a:cubicBezTo>
                        <a:pt x="1" y="10"/>
                        <a:pt x="8" y="3"/>
                        <a:pt x="15" y="2"/>
                      </a:cubicBezTo>
                      <a:cubicBezTo>
                        <a:pt x="27" y="3"/>
                        <a:pt x="32" y="5"/>
                        <a:pt x="42" y="11"/>
                      </a:cubicBezTo>
                      <a:cubicBezTo>
                        <a:pt x="46" y="19"/>
                        <a:pt x="50" y="28"/>
                        <a:pt x="40" y="32"/>
                      </a:cubicBezTo>
                      <a:cubicBezTo>
                        <a:pt x="35" y="31"/>
                        <a:pt x="26" y="32"/>
                        <a:pt x="25" y="27"/>
                      </a:cubicBezTo>
                      <a:cubicBezTo>
                        <a:pt x="23" y="15"/>
                        <a:pt x="30" y="10"/>
                        <a:pt x="39" y="8"/>
                      </a:cubicBezTo>
                      <a:cubicBezTo>
                        <a:pt x="44" y="5"/>
                        <a:pt x="49" y="5"/>
                        <a:pt x="55" y="3"/>
                      </a:cubicBezTo>
                      <a:cubicBezTo>
                        <a:pt x="69" y="5"/>
                        <a:pt x="68" y="5"/>
                        <a:pt x="78" y="11"/>
                      </a:cubicBezTo>
                      <a:cubicBezTo>
                        <a:pt x="81" y="15"/>
                        <a:pt x="84" y="20"/>
                        <a:pt x="87" y="24"/>
                      </a:cubicBezTo>
                      <a:cubicBezTo>
                        <a:pt x="84" y="30"/>
                        <a:pt x="83" y="32"/>
                        <a:pt x="76" y="33"/>
                      </a:cubicBezTo>
                      <a:cubicBezTo>
                        <a:pt x="65" y="31"/>
                        <a:pt x="61" y="20"/>
                        <a:pt x="69" y="11"/>
                      </a:cubicBezTo>
                      <a:cubicBezTo>
                        <a:pt x="73" y="7"/>
                        <a:pt x="79" y="6"/>
                        <a:pt x="84" y="5"/>
                      </a:cubicBezTo>
                      <a:cubicBezTo>
                        <a:pt x="88" y="3"/>
                        <a:pt x="93" y="2"/>
                        <a:pt x="97" y="0"/>
                      </a:cubicBezTo>
                      <a:cubicBezTo>
                        <a:pt x="113" y="2"/>
                        <a:pt x="122" y="6"/>
                        <a:pt x="129" y="21"/>
                      </a:cubicBezTo>
                      <a:cubicBezTo>
                        <a:pt x="131" y="31"/>
                        <a:pt x="128" y="34"/>
                        <a:pt x="118" y="36"/>
                      </a:cubicBezTo>
                      <a:cubicBezTo>
                        <a:pt x="110" y="35"/>
                        <a:pt x="109" y="32"/>
                        <a:pt x="108" y="24"/>
                      </a:cubicBezTo>
                      <a:cubicBezTo>
                        <a:pt x="110" y="13"/>
                        <a:pt x="117" y="10"/>
                        <a:pt x="127" y="8"/>
                      </a:cubicBezTo>
                      <a:cubicBezTo>
                        <a:pt x="132" y="8"/>
                        <a:pt x="142" y="7"/>
                        <a:pt x="147" y="11"/>
                      </a:cubicBezTo>
                      <a:cubicBezTo>
                        <a:pt x="151" y="14"/>
                        <a:pt x="154" y="24"/>
                        <a:pt x="159" y="24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5" name="Freeform 100"/>
                <p:cNvSpPr>
                  <a:spLocks/>
                </p:cNvSpPr>
                <p:nvPr/>
              </p:nvSpPr>
              <p:spPr bwMode="auto">
                <a:xfrm>
                  <a:off x="973" y="1776"/>
                  <a:ext cx="159" cy="36"/>
                </a:xfrm>
                <a:custGeom>
                  <a:avLst/>
                  <a:gdLst>
                    <a:gd name="T0" fmla="*/ 0 w 159"/>
                    <a:gd name="T1" fmla="*/ 17 h 36"/>
                    <a:gd name="T2" fmla="*/ 15 w 159"/>
                    <a:gd name="T3" fmla="*/ 2 h 36"/>
                    <a:gd name="T4" fmla="*/ 42 w 159"/>
                    <a:gd name="T5" fmla="*/ 11 h 36"/>
                    <a:gd name="T6" fmla="*/ 40 w 159"/>
                    <a:gd name="T7" fmla="*/ 32 h 36"/>
                    <a:gd name="T8" fmla="*/ 25 w 159"/>
                    <a:gd name="T9" fmla="*/ 27 h 36"/>
                    <a:gd name="T10" fmla="*/ 39 w 159"/>
                    <a:gd name="T11" fmla="*/ 8 h 36"/>
                    <a:gd name="T12" fmla="*/ 55 w 159"/>
                    <a:gd name="T13" fmla="*/ 3 h 36"/>
                    <a:gd name="T14" fmla="*/ 78 w 159"/>
                    <a:gd name="T15" fmla="*/ 11 h 36"/>
                    <a:gd name="T16" fmla="*/ 87 w 159"/>
                    <a:gd name="T17" fmla="*/ 24 h 36"/>
                    <a:gd name="T18" fmla="*/ 76 w 159"/>
                    <a:gd name="T19" fmla="*/ 33 h 36"/>
                    <a:gd name="T20" fmla="*/ 69 w 159"/>
                    <a:gd name="T21" fmla="*/ 11 h 36"/>
                    <a:gd name="T22" fmla="*/ 84 w 159"/>
                    <a:gd name="T23" fmla="*/ 5 h 36"/>
                    <a:gd name="T24" fmla="*/ 97 w 159"/>
                    <a:gd name="T25" fmla="*/ 0 h 36"/>
                    <a:gd name="T26" fmla="*/ 129 w 159"/>
                    <a:gd name="T27" fmla="*/ 21 h 36"/>
                    <a:gd name="T28" fmla="*/ 118 w 159"/>
                    <a:gd name="T29" fmla="*/ 36 h 36"/>
                    <a:gd name="T30" fmla="*/ 108 w 159"/>
                    <a:gd name="T31" fmla="*/ 24 h 36"/>
                    <a:gd name="T32" fmla="*/ 127 w 159"/>
                    <a:gd name="T33" fmla="*/ 8 h 36"/>
                    <a:gd name="T34" fmla="*/ 147 w 159"/>
                    <a:gd name="T35" fmla="*/ 11 h 36"/>
                    <a:gd name="T36" fmla="*/ 159 w 159"/>
                    <a:gd name="T37" fmla="*/ 24 h 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59" h="36">
                      <a:moveTo>
                        <a:pt x="0" y="17"/>
                      </a:moveTo>
                      <a:cubicBezTo>
                        <a:pt x="1" y="10"/>
                        <a:pt x="8" y="3"/>
                        <a:pt x="15" y="2"/>
                      </a:cubicBezTo>
                      <a:cubicBezTo>
                        <a:pt x="27" y="3"/>
                        <a:pt x="32" y="5"/>
                        <a:pt x="42" y="11"/>
                      </a:cubicBezTo>
                      <a:cubicBezTo>
                        <a:pt x="46" y="19"/>
                        <a:pt x="50" y="28"/>
                        <a:pt x="40" y="32"/>
                      </a:cubicBezTo>
                      <a:cubicBezTo>
                        <a:pt x="35" y="31"/>
                        <a:pt x="26" y="32"/>
                        <a:pt x="25" y="27"/>
                      </a:cubicBezTo>
                      <a:cubicBezTo>
                        <a:pt x="23" y="15"/>
                        <a:pt x="30" y="10"/>
                        <a:pt x="39" y="8"/>
                      </a:cubicBezTo>
                      <a:cubicBezTo>
                        <a:pt x="44" y="5"/>
                        <a:pt x="49" y="5"/>
                        <a:pt x="55" y="3"/>
                      </a:cubicBezTo>
                      <a:cubicBezTo>
                        <a:pt x="69" y="5"/>
                        <a:pt x="68" y="5"/>
                        <a:pt x="78" y="11"/>
                      </a:cubicBezTo>
                      <a:cubicBezTo>
                        <a:pt x="81" y="15"/>
                        <a:pt x="84" y="20"/>
                        <a:pt x="87" y="24"/>
                      </a:cubicBezTo>
                      <a:cubicBezTo>
                        <a:pt x="84" y="30"/>
                        <a:pt x="83" y="32"/>
                        <a:pt x="76" y="33"/>
                      </a:cubicBezTo>
                      <a:cubicBezTo>
                        <a:pt x="65" y="31"/>
                        <a:pt x="61" y="20"/>
                        <a:pt x="69" y="11"/>
                      </a:cubicBezTo>
                      <a:cubicBezTo>
                        <a:pt x="73" y="7"/>
                        <a:pt x="79" y="6"/>
                        <a:pt x="84" y="5"/>
                      </a:cubicBezTo>
                      <a:cubicBezTo>
                        <a:pt x="88" y="3"/>
                        <a:pt x="93" y="2"/>
                        <a:pt x="97" y="0"/>
                      </a:cubicBezTo>
                      <a:cubicBezTo>
                        <a:pt x="113" y="2"/>
                        <a:pt x="122" y="6"/>
                        <a:pt x="129" y="21"/>
                      </a:cubicBezTo>
                      <a:cubicBezTo>
                        <a:pt x="131" y="31"/>
                        <a:pt x="128" y="34"/>
                        <a:pt x="118" y="36"/>
                      </a:cubicBezTo>
                      <a:cubicBezTo>
                        <a:pt x="110" y="35"/>
                        <a:pt x="109" y="32"/>
                        <a:pt x="108" y="24"/>
                      </a:cubicBezTo>
                      <a:cubicBezTo>
                        <a:pt x="110" y="13"/>
                        <a:pt x="117" y="10"/>
                        <a:pt x="127" y="8"/>
                      </a:cubicBezTo>
                      <a:cubicBezTo>
                        <a:pt x="132" y="8"/>
                        <a:pt x="142" y="7"/>
                        <a:pt x="147" y="11"/>
                      </a:cubicBezTo>
                      <a:cubicBezTo>
                        <a:pt x="151" y="14"/>
                        <a:pt x="154" y="24"/>
                        <a:pt x="159" y="24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6" name="Freeform 101"/>
                <p:cNvSpPr>
                  <a:spLocks/>
                </p:cNvSpPr>
                <p:nvPr/>
              </p:nvSpPr>
              <p:spPr bwMode="auto">
                <a:xfrm>
                  <a:off x="961" y="1785"/>
                  <a:ext cx="21" cy="29"/>
                </a:xfrm>
                <a:custGeom>
                  <a:avLst/>
                  <a:gdLst>
                    <a:gd name="T0" fmla="*/ 11 w 21"/>
                    <a:gd name="T1" fmla="*/ 17 h 29"/>
                    <a:gd name="T2" fmla="*/ 13 w 21"/>
                    <a:gd name="T3" fmla="*/ 29 h 29"/>
                    <a:gd name="T4" fmla="*/ 4 w 21"/>
                    <a:gd name="T5" fmla="*/ 14 h 29"/>
                    <a:gd name="T6" fmla="*/ 16 w 21"/>
                    <a:gd name="T7" fmla="*/ 2 h 29"/>
                    <a:gd name="T8" fmla="*/ 20 w 21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9">
                      <a:moveTo>
                        <a:pt x="11" y="17"/>
                      </a:moveTo>
                      <a:cubicBezTo>
                        <a:pt x="20" y="19"/>
                        <a:pt x="21" y="25"/>
                        <a:pt x="13" y="29"/>
                      </a:cubicBezTo>
                      <a:cubicBezTo>
                        <a:pt x="2" y="27"/>
                        <a:pt x="0" y="26"/>
                        <a:pt x="4" y="14"/>
                      </a:cubicBezTo>
                      <a:cubicBezTo>
                        <a:pt x="6" y="8"/>
                        <a:pt x="11" y="6"/>
                        <a:pt x="16" y="2"/>
                      </a:cubicBezTo>
                      <a:cubicBezTo>
                        <a:pt x="17" y="1"/>
                        <a:pt x="20" y="0"/>
                        <a:pt x="20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0" name="Group 102"/>
              <p:cNvGrpSpPr>
                <a:grpSpLocks/>
              </p:cNvGrpSpPr>
              <p:nvPr/>
            </p:nvGrpSpPr>
            <p:grpSpPr bwMode="auto">
              <a:xfrm>
                <a:off x="1100" y="1778"/>
                <a:ext cx="316" cy="38"/>
                <a:chOff x="816" y="1776"/>
                <a:chExt cx="316" cy="38"/>
              </a:xfrm>
            </p:grpSpPr>
            <p:sp>
              <p:nvSpPr>
                <p:cNvPr id="81" name="Freeform 103"/>
                <p:cNvSpPr>
                  <a:spLocks/>
                </p:cNvSpPr>
                <p:nvPr/>
              </p:nvSpPr>
              <p:spPr bwMode="auto">
                <a:xfrm>
                  <a:off x="816" y="1776"/>
                  <a:ext cx="159" cy="36"/>
                </a:xfrm>
                <a:custGeom>
                  <a:avLst/>
                  <a:gdLst>
                    <a:gd name="T0" fmla="*/ 0 w 159"/>
                    <a:gd name="T1" fmla="*/ 17 h 36"/>
                    <a:gd name="T2" fmla="*/ 15 w 159"/>
                    <a:gd name="T3" fmla="*/ 2 h 36"/>
                    <a:gd name="T4" fmla="*/ 42 w 159"/>
                    <a:gd name="T5" fmla="*/ 11 h 36"/>
                    <a:gd name="T6" fmla="*/ 40 w 159"/>
                    <a:gd name="T7" fmla="*/ 32 h 36"/>
                    <a:gd name="T8" fmla="*/ 25 w 159"/>
                    <a:gd name="T9" fmla="*/ 27 h 36"/>
                    <a:gd name="T10" fmla="*/ 39 w 159"/>
                    <a:gd name="T11" fmla="*/ 8 h 36"/>
                    <a:gd name="T12" fmla="*/ 55 w 159"/>
                    <a:gd name="T13" fmla="*/ 3 h 36"/>
                    <a:gd name="T14" fmla="*/ 78 w 159"/>
                    <a:gd name="T15" fmla="*/ 11 h 36"/>
                    <a:gd name="T16" fmla="*/ 87 w 159"/>
                    <a:gd name="T17" fmla="*/ 24 h 36"/>
                    <a:gd name="T18" fmla="*/ 76 w 159"/>
                    <a:gd name="T19" fmla="*/ 33 h 36"/>
                    <a:gd name="T20" fmla="*/ 69 w 159"/>
                    <a:gd name="T21" fmla="*/ 11 h 36"/>
                    <a:gd name="T22" fmla="*/ 84 w 159"/>
                    <a:gd name="T23" fmla="*/ 5 h 36"/>
                    <a:gd name="T24" fmla="*/ 97 w 159"/>
                    <a:gd name="T25" fmla="*/ 0 h 36"/>
                    <a:gd name="T26" fmla="*/ 129 w 159"/>
                    <a:gd name="T27" fmla="*/ 21 h 36"/>
                    <a:gd name="T28" fmla="*/ 118 w 159"/>
                    <a:gd name="T29" fmla="*/ 36 h 36"/>
                    <a:gd name="T30" fmla="*/ 108 w 159"/>
                    <a:gd name="T31" fmla="*/ 24 h 36"/>
                    <a:gd name="T32" fmla="*/ 127 w 159"/>
                    <a:gd name="T33" fmla="*/ 8 h 36"/>
                    <a:gd name="T34" fmla="*/ 147 w 159"/>
                    <a:gd name="T35" fmla="*/ 11 h 36"/>
                    <a:gd name="T36" fmla="*/ 159 w 159"/>
                    <a:gd name="T37" fmla="*/ 24 h 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59" h="36">
                      <a:moveTo>
                        <a:pt x="0" y="17"/>
                      </a:moveTo>
                      <a:cubicBezTo>
                        <a:pt x="1" y="10"/>
                        <a:pt x="8" y="3"/>
                        <a:pt x="15" y="2"/>
                      </a:cubicBezTo>
                      <a:cubicBezTo>
                        <a:pt x="27" y="3"/>
                        <a:pt x="32" y="5"/>
                        <a:pt x="42" y="11"/>
                      </a:cubicBezTo>
                      <a:cubicBezTo>
                        <a:pt x="46" y="19"/>
                        <a:pt x="50" y="28"/>
                        <a:pt x="40" y="32"/>
                      </a:cubicBezTo>
                      <a:cubicBezTo>
                        <a:pt x="35" y="31"/>
                        <a:pt x="26" y="32"/>
                        <a:pt x="25" y="27"/>
                      </a:cubicBezTo>
                      <a:cubicBezTo>
                        <a:pt x="23" y="15"/>
                        <a:pt x="30" y="10"/>
                        <a:pt x="39" y="8"/>
                      </a:cubicBezTo>
                      <a:cubicBezTo>
                        <a:pt x="44" y="5"/>
                        <a:pt x="49" y="5"/>
                        <a:pt x="55" y="3"/>
                      </a:cubicBezTo>
                      <a:cubicBezTo>
                        <a:pt x="69" y="5"/>
                        <a:pt x="68" y="5"/>
                        <a:pt x="78" y="11"/>
                      </a:cubicBezTo>
                      <a:cubicBezTo>
                        <a:pt x="81" y="15"/>
                        <a:pt x="84" y="20"/>
                        <a:pt x="87" y="24"/>
                      </a:cubicBezTo>
                      <a:cubicBezTo>
                        <a:pt x="84" y="30"/>
                        <a:pt x="83" y="32"/>
                        <a:pt x="76" y="33"/>
                      </a:cubicBezTo>
                      <a:cubicBezTo>
                        <a:pt x="65" y="31"/>
                        <a:pt x="61" y="20"/>
                        <a:pt x="69" y="11"/>
                      </a:cubicBezTo>
                      <a:cubicBezTo>
                        <a:pt x="73" y="7"/>
                        <a:pt x="79" y="6"/>
                        <a:pt x="84" y="5"/>
                      </a:cubicBezTo>
                      <a:cubicBezTo>
                        <a:pt x="88" y="3"/>
                        <a:pt x="93" y="2"/>
                        <a:pt x="97" y="0"/>
                      </a:cubicBezTo>
                      <a:cubicBezTo>
                        <a:pt x="113" y="2"/>
                        <a:pt x="122" y="6"/>
                        <a:pt x="129" y="21"/>
                      </a:cubicBezTo>
                      <a:cubicBezTo>
                        <a:pt x="131" y="31"/>
                        <a:pt x="128" y="34"/>
                        <a:pt x="118" y="36"/>
                      </a:cubicBezTo>
                      <a:cubicBezTo>
                        <a:pt x="110" y="35"/>
                        <a:pt x="109" y="32"/>
                        <a:pt x="108" y="24"/>
                      </a:cubicBezTo>
                      <a:cubicBezTo>
                        <a:pt x="110" y="13"/>
                        <a:pt x="117" y="10"/>
                        <a:pt x="127" y="8"/>
                      </a:cubicBezTo>
                      <a:cubicBezTo>
                        <a:pt x="132" y="8"/>
                        <a:pt x="142" y="7"/>
                        <a:pt x="147" y="11"/>
                      </a:cubicBezTo>
                      <a:cubicBezTo>
                        <a:pt x="151" y="14"/>
                        <a:pt x="154" y="24"/>
                        <a:pt x="159" y="24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2" name="Freeform 104"/>
                <p:cNvSpPr>
                  <a:spLocks/>
                </p:cNvSpPr>
                <p:nvPr/>
              </p:nvSpPr>
              <p:spPr bwMode="auto">
                <a:xfrm>
                  <a:off x="973" y="1776"/>
                  <a:ext cx="159" cy="36"/>
                </a:xfrm>
                <a:custGeom>
                  <a:avLst/>
                  <a:gdLst>
                    <a:gd name="T0" fmla="*/ 0 w 159"/>
                    <a:gd name="T1" fmla="*/ 17 h 36"/>
                    <a:gd name="T2" fmla="*/ 15 w 159"/>
                    <a:gd name="T3" fmla="*/ 2 h 36"/>
                    <a:gd name="T4" fmla="*/ 42 w 159"/>
                    <a:gd name="T5" fmla="*/ 11 h 36"/>
                    <a:gd name="T6" fmla="*/ 40 w 159"/>
                    <a:gd name="T7" fmla="*/ 32 h 36"/>
                    <a:gd name="T8" fmla="*/ 25 w 159"/>
                    <a:gd name="T9" fmla="*/ 27 h 36"/>
                    <a:gd name="T10" fmla="*/ 39 w 159"/>
                    <a:gd name="T11" fmla="*/ 8 h 36"/>
                    <a:gd name="T12" fmla="*/ 55 w 159"/>
                    <a:gd name="T13" fmla="*/ 3 h 36"/>
                    <a:gd name="T14" fmla="*/ 78 w 159"/>
                    <a:gd name="T15" fmla="*/ 11 h 36"/>
                    <a:gd name="T16" fmla="*/ 87 w 159"/>
                    <a:gd name="T17" fmla="*/ 24 h 36"/>
                    <a:gd name="T18" fmla="*/ 76 w 159"/>
                    <a:gd name="T19" fmla="*/ 33 h 36"/>
                    <a:gd name="T20" fmla="*/ 69 w 159"/>
                    <a:gd name="T21" fmla="*/ 11 h 36"/>
                    <a:gd name="T22" fmla="*/ 84 w 159"/>
                    <a:gd name="T23" fmla="*/ 5 h 36"/>
                    <a:gd name="T24" fmla="*/ 97 w 159"/>
                    <a:gd name="T25" fmla="*/ 0 h 36"/>
                    <a:gd name="T26" fmla="*/ 129 w 159"/>
                    <a:gd name="T27" fmla="*/ 21 h 36"/>
                    <a:gd name="T28" fmla="*/ 118 w 159"/>
                    <a:gd name="T29" fmla="*/ 36 h 36"/>
                    <a:gd name="T30" fmla="*/ 108 w 159"/>
                    <a:gd name="T31" fmla="*/ 24 h 36"/>
                    <a:gd name="T32" fmla="*/ 127 w 159"/>
                    <a:gd name="T33" fmla="*/ 8 h 36"/>
                    <a:gd name="T34" fmla="*/ 147 w 159"/>
                    <a:gd name="T35" fmla="*/ 11 h 36"/>
                    <a:gd name="T36" fmla="*/ 159 w 159"/>
                    <a:gd name="T37" fmla="*/ 24 h 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59" h="36">
                      <a:moveTo>
                        <a:pt x="0" y="17"/>
                      </a:moveTo>
                      <a:cubicBezTo>
                        <a:pt x="1" y="10"/>
                        <a:pt x="8" y="3"/>
                        <a:pt x="15" y="2"/>
                      </a:cubicBezTo>
                      <a:cubicBezTo>
                        <a:pt x="27" y="3"/>
                        <a:pt x="32" y="5"/>
                        <a:pt x="42" y="11"/>
                      </a:cubicBezTo>
                      <a:cubicBezTo>
                        <a:pt x="46" y="19"/>
                        <a:pt x="50" y="28"/>
                        <a:pt x="40" y="32"/>
                      </a:cubicBezTo>
                      <a:cubicBezTo>
                        <a:pt x="35" y="31"/>
                        <a:pt x="26" y="32"/>
                        <a:pt x="25" y="27"/>
                      </a:cubicBezTo>
                      <a:cubicBezTo>
                        <a:pt x="23" y="15"/>
                        <a:pt x="30" y="10"/>
                        <a:pt x="39" y="8"/>
                      </a:cubicBezTo>
                      <a:cubicBezTo>
                        <a:pt x="44" y="5"/>
                        <a:pt x="49" y="5"/>
                        <a:pt x="55" y="3"/>
                      </a:cubicBezTo>
                      <a:cubicBezTo>
                        <a:pt x="69" y="5"/>
                        <a:pt x="68" y="5"/>
                        <a:pt x="78" y="11"/>
                      </a:cubicBezTo>
                      <a:cubicBezTo>
                        <a:pt x="81" y="15"/>
                        <a:pt x="84" y="20"/>
                        <a:pt x="87" y="24"/>
                      </a:cubicBezTo>
                      <a:cubicBezTo>
                        <a:pt x="84" y="30"/>
                        <a:pt x="83" y="32"/>
                        <a:pt x="76" y="33"/>
                      </a:cubicBezTo>
                      <a:cubicBezTo>
                        <a:pt x="65" y="31"/>
                        <a:pt x="61" y="20"/>
                        <a:pt x="69" y="11"/>
                      </a:cubicBezTo>
                      <a:cubicBezTo>
                        <a:pt x="73" y="7"/>
                        <a:pt x="79" y="6"/>
                        <a:pt x="84" y="5"/>
                      </a:cubicBezTo>
                      <a:cubicBezTo>
                        <a:pt x="88" y="3"/>
                        <a:pt x="93" y="2"/>
                        <a:pt x="97" y="0"/>
                      </a:cubicBezTo>
                      <a:cubicBezTo>
                        <a:pt x="113" y="2"/>
                        <a:pt x="122" y="6"/>
                        <a:pt x="129" y="21"/>
                      </a:cubicBezTo>
                      <a:cubicBezTo>
                        <a:pt x="131" y="31"/>
                        <a:pt x="128" y="34"/>
                        <a:pt x="118" y="36"/>
                      </a:cubicBezTo>
                      <a:cubicBezTo>
                        <a:pt x="110" y="35"/>
                        <a:pt x="109" y="32"/>
                        <a:pt x="108" y="24"/>
                      </a:cubicBezTo>
                      <a:cubicBezTo>
                        <a:pt x="110" y="13"/>
                        <a:pt x="117" y="10"/>
                        <a:pt x="127" y="8"/>
                      </a:cubicBezTo>
                      <a:cubicBezTo>
                        <a:pt x="132" y="8"/>
                        <a:pt x="142" y="7"/>
                        <a:pt x="147" y="11"/>
                      </a:cubicBezTo>
                      <a:cubicBezTo>
                        <a:pt x="151" y="14"/>
                        <a:pt x="154" y="24"/>
                        <a:pt x="159" y="24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83" name="Freeform 105"/>
                <p:cNvSpPr>
                  <a:spLocks/>
                </p:cNvSpPr>
                <p:nvPr/>
              </p:nvSpPr>
              <p:spPr bwMode="auto">
                <a:xfrm>
                  <a:off x="961" y="1785"/>
                  <a:ext cx="21" cy="29"/>
                </a:xfrm>
                <a:custGeom>
                  <a:avLst/>
                  <a:gdLst>
                    <a:gd name="T0" fmla="*/ 11 w 21"/>
                    <a:gd name="T1" fmla="*/ 17 h 29"/>
                    <a:gd name="T2" fmla="*/ 13 w 21"/>
                    <a:gd name="T3" fmla="*/ 29 h 29"/>
                    <a:gd name="T4" fmla="*/ 4 w 21"/>
                    <a:gd name="T5" fmla="*/ 14 h 29"/>
                    <a:gd name="T6" fmla="*/ 16 w 21"/>
                    <a:gd name="T7" fmla="*/ 2 h 29"/>
                    <a:gd name="T8" fmla="*/ 20 w 21"/>
                    <a:gd name="T9" fmla="*/ 0 h 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29">
                      <a:moveTo>
                        <a:pt x="11" y="17"/>
                      </a:moveTo>
                      <a:cubicBezTo>
                        <a:pt x="20" y="19"/>
                        <a:pt x="21" y="25"/>
                        <a:pt x="13" y="29"/>
                      </a:cubicBezTo>
                      <a:cubicBezTo>
                        <a:pt x="2" y="27"/>
                        <a:pt x="0" y="26"/>
                        <a:pt x="4" y="14"/>
                      </a:cubicBezTo>
                      <a:cubicBezTo>
                        <a:pt x="6" y="8"/>
                        <a:pt x="11" y="6"/>
                        <a:pt x="16" y="2"/>
                      </a:cubicBezTo>
                      <a:cubicBezTo>
                        <a:pt x="17" y="1"/>
                        <a:pt x="20" y="0"/>
                        <a:pt x="20" y="0"/>
                      </a:cubicBezTo>
                    </a:path>
                  </a:pathLst>
                </a:cu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78" name="Freeform 106"/>
            <p:cNvSpPr>
              <a:spLocks/>
            </p:cNvSpPr>
            <p:nvPr/>
          </p:nvSpPr>
          <p:spPr bwMode="auto">
            <a:xfrm>
              <a:off x="1953" y="1790"/>
              <a:ext cx="159" cy="36"/>
            </a:xfrm>
            <a:custGeom>
              <a:avLst/>
              <a:gdLst>
                <a:gd name="T0" fmla="*/ 0 w 159"/>
                <a:gd name="T1" fmla="*/ 17 h 36"/>
                <a:gd name="T2" fmla="*/ 15 w 159"/>
                <a:gd name="T3" fmla="*/ 2 h 36"/>
                <a:gd name="T4" fmla="*/ 42 w 159"/>
                <a:gd name="T5" fmla="*/ 11 h 36"/>
                <a:gd name="T6" fmla="*/ 40 w 159"/>
                <a:gd name="T7" fmla="*/ 32 h 36"/>
                <a:gd name="T8" fmla="*/ 25 w 159"/>
                <a:gd name="T9" fmla="*/ 27 h 36"/>
                <a:gd name="T10" fmla="*/ 39 w 159"/>
                <a:gd name="T11" fmla="*/ 8 h 36"/>
                <a:gd name="T12" fmla="*/ 55 w 159"/>
                <a:gd name="T13" fmla="*/ 3 h 36"/>
                <a:gd name="T14" fmla="*/ 78 w 159"/>
                <a:gd name="T15" fmla="*/ 11 h 36"/>
                <a:gd name="T16" fmla="*/ 87 w 159"/>
                <a:gd name="T17" fmla="*/ 24 h 36"/>
                <a:gd name="T18" fmla="*/ 76 w 159"/>
                <a:gd name="T19" fmla="*/ 33 h 36"/>
                <a:gd name="T20" fmla="*/ 69 w 159"/>
                <a:gd name="T21" fmla="*/ 11 h 36"/>
                <a:gd name="T22" fmla="*/ 84 w 159"/>
                <a:gd name="T23" fmla="*/ 5 h 36"/>
                <a:gd name="T24" fmla="*/ 97 w 159"/>
                <a:gd name="T25" fmla="*/ 0 h 36"/>
                <a:gd name="T26" fmla="*/ 129 w 159"/>
                <a:gd name="T27" fmla="*/ 21 h 36"/>
                <a:gd name="T28" fmla="*/ 118 w 159"/>
                <a:gd name="T29" fmla="*/ 36 h 36"/>
                <a:gd name="T30" fmla="*/ 108 w 159"/>
                <a:gd name="T31" fmla="*/ 24 h 36"/>
                <a:gd name="T32" fmla="*/ 127 w 159"/>
                <a:gd name="T33" fmla="*/ 8 h 36"/>
                <a:gd name="T34" fmla="*/ 147 w 159"/>
                <a:gd name="T35" fmla="*/ 11 h 36"/>
                <a:gd name="T36" fmla="*/ 159 w 159"/>
                <a:gd name="T37" fmla="*/ 24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59" h="36">
                  <a:moveTo>
                    <a:pt x="0" y="17"/>
                  </a:moveTo>
                  <a:cubicBezTo>
                    <a:pt x="1" y="10"/>
                    <a:pt x="8" y="3"/>
                    <a:pt x="15" y="2"/>
                  </a:cubicBezTo>
                  <a:cubicBezTo>
                    <a:pt x="27" y="3"/>
                    <a:pt x="32" y="5"/>
                    <a:pt x="42" y="11"/>
                  </a:cubicBezTo>
                  <a:cubicBezTo>
                    <a:pt x="46" y="19"/>
                    <a:pt x="50" y="28"/>
                    <a:pt x="40" y="32"/>
                  </a:cubicBezTo>
                  <a:cubicBezTo>
                    <a:pt x="35" y="31"/>
                    <a:pt x="26" y="32"/>
                    <a:pt x="25" y="27"/>
                  </a:cubicBezTo>
                  <a:cubicBezTo>
                    <a:pt x="23" y="15"/>
                    <a:pt x="30" y="10"/>
                    <a:pt x="39" y="8"/>
                  </a:cubicBezTo>
                  <a:cubicBezTo>
                    <a:pt x="44" y="5"/>
                    <a:pt x="49" y="5"/>
                    <a:pt x="55" y="3"/>
                  </a:cubicBezTo>
                  <a:cubicBezTo>
                    <a:pt x="69" y="5"/>
                    <a:pt x="68" y="5"/>
                    <a:pt x="78" y="11"/>
                  </a:cubicBezTo>
                  <a:cubicBezTo>
                    <a:pt x="81" y="15"/>
                    <a:pt x="84" y="20"/>
                    <a:pt x="87" y="24"/>
                  </a:cubicBezTo>
                  <a:cubicBezTo>
                    <a:pt x="84" y="30"/>
                    <a:pt x="83" y="32"/>
                    <a:pt x="76" y="33"/>
                  </a:cubicBezTo>
                  <a:cubicBezTo>
                    <a:pt x="65" y="31"/>
                    <a:pt x="61" y="20"/>
                    <a:pt x="69" y="11"/>
                  </a:cubicBezTo>
                  <a:cubicBezTo>
                    <a:pt x="73" y="7"/>
                    <a:pt x="79" y="6"/>
                    <a:pt x="84" y="5"/>
                  </a:cubicBezTo>
                  <a:cubicBezTo>
                    <a:pt x="88" y="3"/>
                    <a:pt x="93" y="2"/>
                    <a:pt x="97" y="0"/>
                  </a:cubicBezTo>
                  <a:cubicBezTo>
                    <a:pt x="113" y="2"/>
                    <a:pt x="122" y="6"/>
                    <a:pt x="129" y="21"/>
                  </a:cubicBezTo>
                  <a:cubicBezTo>
                    <a:pt x="131" y="31"/>
                    <a:pt x="128" y="34"/>
                    <a:pt x="118" y="36"/>
                  </a:cubicBezTo>
                  <a:cubicBezTo>
                    <a:pt x="110" y="35"/>
                    <a:pt x="109" y="32"/>
                    <a:pt x="108" y="24"/>
                  </a:cubicBezTo>
                  <a:cubicBezTo>
                    <a:pt x="110" y="13"/>
                    <a:pt x="117" y="10"/>
                    <a:pt x="127" y="8"/>
                  </a:cubicBezTo>
                  <a:cubicBezTo>
                    <a:pt x="132" y="8"/>
                    <a:pt x="142" y="7"/>
                    <a:pt x="147" y="11"/>
                  </a:cubicBezTo>
                  <a:cubicBezTo>
                    <a:pt x="151" y="14"/>
                    <a:pt x="154" y="24"/>
                    <a:pt x="159" y="24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2" name="Grouper 91"/>
          <p:cNvGrpSpPr/>
          <p:nvPr/>
        </p:nvGrpSpPr>
        <p:grpSpPr>
          <a:xfrm>
            <a:off x="3734909" y="1395685"/>
            <a:ext cx="949583" cy="797140"/>
            <a:chOff x="3734909" y="2813353"/>
            <a:chExt cx="949583" cy="797140"/>
          </a:xfrm>
        </p:grpSpPr>
        <p:sp>
          <p:nvSpPr>
            <p:cNvPr id="93" name="Text Box 107"/>
            <p:cNvSpPr txBox="1">
              <a:spLocks noChangeArrowheads="1"/>
            </p:cNvSpPr>
            <p:nvPr/>
          </p:nvSpPr>
          <p:spPr bwMode="auto">
            <a:xfrm>
              <a:off x="3734909" y="2813353"/>
              <a:ext cx="949583" cy="389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41513" tIns="70756" rIns="141513" bIns="70756">
              <a:spAutoFit/>
            </a:bodyPr>
            <a:lstStyle>
              <a:lvl1pPr algn="r" defTabSz="1414463" rtl="1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algn="r" defTabSz="1414463" rtl="1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algn="r" defTabSz="1414463" rtl="1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1600" dirty="0">
                  <a:latin typeface="Times New Roman" charset="0"/>
                </a:rPr>
                <a:t>detector</a:t>
              </a:r>
            </a:p>
          </p:txBody>
        </p:sp>
        <p:sp>
          <p:nvSpPr>
            <p:cNvPr id="94" name="Rectangle 114"/>
            <p:cNvSpPr>
              <a:spLocks noChangeArrowheads="1"/>
            </p:cNvSpPr>
            <p:nvPr/>
          </p:nvSpPr>
          <p:spPr bwMode="auto">
            <a:xfrm>
              <a:off x="4250277" y="3210373"/>
              <a:ext cx="85971" cy="40012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rtl="1"/>
              <a:endParaRPr lang="fr-FR"/>
            </a:p>
          </p:txBody>
        </p:sp>
      </p:grpSp>
      <p:cxnSp>
        <p:nvCxnSpPr>
          <p:cNvPr id="95" name="Connecteur droit avec flèche 94"/>
          <p:cNvCxnSpPr/>
          <p:nvPr/>
        </p:nvCxnSpPr>
        <p:spPr>
          <a:xfrm>
            <a:off x="2820338" y="1183464"/>
            <a:ext cx="49071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ZoneTexte 95"/>
          <p:cNvSpPr txBox="1"/>
          <p:nvPr/>
        </p:nvSpPr>
        <p:spPr>
          <a:xfrm>
            <a:off x="2929774" y="1139666"/>
            <a:ext cx="352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B</a:t>
            </a:r>
            <a:endParaRPr lang="fr-FR" sz="2400" dirty="0"/>
          </a:p>
        </p:txBody>
      </p:sp>
      <p:sp>
        <p:nvSpPr>
          <p:cNvPr id="98" name="ZoneTexte 97"/>
          <p:cNvSpPr txBox="1"/>
          <p:nvPr/>
        </p:nvSpPr>
        <p:spPr>
          <a:xfrm>
            <a:off x="2821847" y="1871850"/>
            <a:ext cx="37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e-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4594299" y="725488"/>
            <a:ext cx="6065708" cy="5112568"/>
            <a:chOff x="4594299" y="725488"/>
            <a:chExt cx="6065708" cy="5112568"/>
          </a:xfrm>
        </p:grpSpPr>
        <p:grpSp>
          <p:nvGrpSpPr>
            <p:cNvPr id="4" name="Grouper 3"/>
            <p:cNvGrpSpPr/>
            <p:nvPr/>
          </p:nvGrpSpPr>
          <p:grpSpPr>
            <a:xfrm>
              <a:off x="4594299" y="725488"/>
              <a:ext cx="5747116" cy="5112568"/>
              <a:chOff x="4810323" y="725488"/>
              <a:chExt cx="5747116" cy="5112568"/>
            </a:xfrm>
          </p:grpSpPr>
          <p:sp>
            <p:nvSpPr>
              <p:cNvPr id="6" name="ZoneTexte 5"/>
              <p:cNvSpPr txBox="1"/>
              <p:nvPr/>
            </p:nvSpPr>
            <p:spPr>
              <a:xfrm>
                <a:off x="7114579" y="725488"/>
                <a:ext cx="11500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REXTRAP</a:t>
                </a:r>
                <a:endParaRPr lang="fr-FR" sz="1600" dirty="0"/>
              </a:p>
            </p:txBody>
          </p:sp>
          <p:grpSp>
            <p:nvGrpSpPr>
              <p:cNvPr id="3" name="Grouper 2"/>
              <p:cNvGrpSpPr/>
              <p:nvPr/>
            </p:nvGrpSpPr>
            <p:grpSpPr>
              <a:xfrm>
                <a:off x="4810323" y="1085528"/>
                <a:ext cx="5747116" cy="4752528"/>
                <a:chOff x="4810323" y="1085528"/>
                <a:chExt cx="5747116" cy="4752528"/>
              </a:xfrm>
            </p:grpSpPr>
            <p:sp>
              <p:nvSpPr>
                <p:cNvPr id="60" name="ZoneTexte 59"/>
                <p:cNvSpPr txBox="1"/>
                <p:nvPr/>
              </p:nvSpPr>
              <p:spPr>
                <a:xfrm>
                  <a:off x="5458395" y="5437946"/>
                  <a:ext cx="353262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/>
                    <a:t>L. </a:t>
                  </a:r>
                  <a:r>
                    <a:rPr lang="fr-FR" sz="1000" dirty="0" err="1"/>
                    <a:t>Weissman</a:t>
                  </a:r>
                  <a:r>
                    <a:rPr lang="fr-FR" sz="1000" dirty="0"/>
                    <a:t> et al</a:t>
                  </a:r>
                  <a:r>
                    <a:rPr lang="fr-FR" sz="1000" dirty="0" smtClean="0"/>
                    <a:t>.,  </a:t>
                  </a:r>
                  <a:r>
                    <a:rPr lang="fr-FR" sz="1000" dirty="0" err="1" smtClean="0"/>
                    <a:t>Nucl</a:t>
                  </a:r>
                  <a:r>
                    <a:rPr lang="fr-FR" sz="1000" dirty="0" smtClean="0"/>
                    <a:t>. </a:t>
                  </a:r>
                  <a:r>
                    <a:rPr lang="fr-FR" sz="1000" dirty="0" err="1" smtClean="0"/>
                    <a:t>Instr</a:t>
                  </a:r>
                  <a:r>
                    <a:rPr lang="fr-FR" sz="1000" dirty="0" smtClean="0"/>
                    <a:t>. </a:t>
                  </a:r>
                  <a:r>
                    <a:rPr lang="fr-FR" sz="1000" dirty="0"/>
                    <a:t>and </a:t>
                  </a:r>
                  <a:r>
                    <a:rPr lang="fr-FR" sz="1000" dirty="0" err="1" smtClean="0"/>
                    <a:t>Meth</a:t>
                  </a:r>
                  <a:r>
                    <a:rPr lang="fr-FR" sz="1000" dirty="0" smtClean="0"/>
                    <a:t> A </a:t>
                  </a:r>
                  <a:r>
                    <a:rPr lang="fr-FR" sz="1000" dirty="0"/>
                    <a:t>492 (2002) </a:t>
                  </a:r>
                  <a:r>
                    <a:rPr lang="fr-FR" sz="1000" dirty="0" smtClean="0"/>
                    <a:t>451</a:t>
                  </a:r>
                </a:p>
                <a:p>
                  <a:endParaRPr lang="fr-FR" sz="1000" dirty="0"/>
                </a:p>
              </p:txBody>
            </p:sp>
            <p:pic>
              <p:nvPicPr>
                <p:cNvPr id="5" name="Image 4" descr="Weissman_221Fr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0323" y="2453680"/>
                  <a:ext cx="5747116" cy="2928397"/>
                </a:xfrm>
                <a:prstGeom prst="rect">
                  <a:avLst/>
                </a:prstGeom>
              </p:spPr>
            </p:pic>
            <p:pic>
              <p:nvPicPr>
                <p:cNvPr id="52" name="Image 51" descr="Rextrap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0403" y="1085528"/>
                  <a:ext cx="4381004" cy="1432047"/>
                </a:xfrm>
                <a:prstGeom prst="rect">
                  <a:avLst/>
                </a:prstGeom>
              </p:spPr>
            </p:pic>
          </p:grpSp>
        </p:grpSp>
        <p:sp>
          <p:nvSpPr>
            <p:cNvPr id="11" name="ZoneTexte 10"/>
            <p:cNvSpPr txBox="1"/>
            <p:nvPr/>
          </p:nvSpPr>
          <p:spPr>
            <a:xfrm>
              <a:off x="9346827" y="1787024"/>
              <a:ext cx="131318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A=10 mm</a:t>
              </a:r>
              <a:r>
                <a:rPr lang="fr-FR" sz="1400" baseline="30000" dirty="0" smtClean="0"/>
                <a:t>2</a:t>
              </a:r>
            </a:p>
            <a:p>
              <a:r>
                <a:rPr lang="fr-FR" sz="1400" dirty="0" smtClean="0"/>
                <a:t>D=500 </a:t>
              </a:r>
              <a:r>
                <a:rPr lang="fr-FR" sz="1400" dirty="0" smtClean="0">
                  <a:latin typeface="Symbol" charset="2"/>
                  <a:cs typeface="Symbol" charset="2"/>
                </a:rPr>
                <a:t>m</a:t>
              </a:r>
              <a:r>
                <a:rPr lang="fr-FR" sz="1400" dirty="0" smtClean="0"/>
                <a:t>m</a:t>
              </a:r>
            </a:p>
            <a:p>
              <a:r>
                <a:rPr lang="fr-FR" sz="1400" dirty="0" smtClean="0"/>
                <a:t>FWHM~2 </a:t>
              </a:r>
              <a:r>
                <a:rPr lang="fr-FR" sz="1400" dirty="0" err="1" smtClean="0"/>
                <a:t>keV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502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13979" y="1949624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Some</a:t>
            </a:r>
            <a:r>
              <a:rPr lang="fr-FR" sz="4000" b="1" dirty="0" smtClean="0"/>
              <a:t> issues of </a:t>
            </a:r>
            <a:r>
              <a:rPr lang="fr-FR" sz="4000" b="1" dirty="0" err="1" smtClean="0"/>
              <a:t>internal</a:t>
            </a:r>
            <a:r>
              <a:rPr lang="fr-FR" sz="4000" b="1" dirty="0" smtClean="0"/>
              <a:t> conversion…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39228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344815" cy="43204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and fine structure 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694040"/>
            <a:ext cx="2411556" cy="322263"/>
          </a:xfrm>
        </p:spPr>
        <p:txBody>
          <a:bodyPr/>
          <a:lstStyle/>
          <a:p>
            <a:r>
              <a:rPr lang="fr-FR" dirty="0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55</a:t>
            </a:fld>
            <a:endParaRPr lang="fr-FR" dirty="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73960" y="581472"/>
            <a:ext cx="5040803" cy="5034005"/>
            <a:chOff x="-304" y="673"/>
            <a:chExt cx="3041" cy="3455"/>
          </a:xfrm>
        </p:grpSpPr>
        <p:pic>
          <p:nvPicPr>
            <p:cNvPr id="11" name="Picture 4" descr="alphaspec_255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57" cy="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-304" y="673"/>
              <a:ext cx="304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600" baseline="30000" dirty="0" smtClean="0"/>
                <a:t>238</a:t>
              </a:r>
              <a:r>
                <a:rPr lang="fr-FR" sz="1600" dirty="0" smtClean="0"/>
                <a:t>U(</a:t>
              </a:r>
              <a:r>
                <a:rPr lang="fr-FR" sz="1600" baseline="30000" dirty="0" smtClean="0"/>
                <a:t>22</a:t>
              </a:r>
              <a:r>
                <a:rPr lang="fr-FR" sz="1600" dirty="0" smtClean="0"/>
                <a:t>Ne,5n)</a:t>
              </a:r>
              <a:r>
                <a:rPr lang="fr-FR" sz="1600" baseline="30000" dirty="0" smtClean="0"/>
                <a:t>255</a:t>
              </a:r>
              <a:r>
                <a:rPr lang="fr-FR" sz="1600" dirty="0" smtClean="0"/>
                <a:t>No </a:t>
              </a:r>
              <a:r>
                <a:rPr lang="fr-FR" sz="1000" dirty="0" smtClean="0"/>
                <a:t>F</a:t>
              </a:r>
              <a:r>
                <a:rPr lang="fr-FR" sz="1000" dirty="0"/>
                <a:t>. </a:t>
              </a:r>
              <a:r>
                <a:rPr lang="fr-FR" sz="1000" dirty="0" err="1"/>
                <a:t>Hessberger</a:t>
              </a:r>
              <a:r>
                <a:rPr lang="fr-FR" sz="1000" dirty="0"/>
                <a:t> et al., </a:t>
              </a:r>
              <a:r>
                <a:rPr lang="fr-FR" sz="1000" dirty="0" err="1"/>
                <a:t>Eur</a:t>
              </a:r>
              <a:r>
                <a:rPr lang="fr-FR" sz="1000" dirty="0"/>
                <a:t>. Phys. J. A29 (2006) 165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5410200" y="826342"/>
            <a:ext cx="4511675" cy="1654175"/>
            <a:chOff x="2870" y="687"/>
            <a:chExt cx="2842" cy="1042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3671" y="687"/>
              <a:ext cx="2041" cy="897"/>
              <a:chOff x="3510" y="495"/>
              <a:chExt cx="2041" cy="897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670" y="495"/>
                <a:ext cx="558" cy="79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4656" y="511"/>
                <a:ext cx="5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000" dirty="0"/>
                  <a:t>Stop detector</a:t>
                </a: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3510" y="907"/>
                <a:ext cx="1225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4768" y="877"/>
                <a:ext cx="66" cy="5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V="1">
                <a:off x="4834" y="819"/>
                <a:ext cx="14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4998" y="789"/>
                <a:ext cx="34" cy="3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4896" y="960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5376" y="1008"/>
                <a:ext cx="17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latin typeface="Symbol" charset="0"/>
                  </a:rPr>
                  <a:t></a:t>
                </a:r>
                <a:endParaRPr lang="fr-FR" sz="1800"/>
              </a:p>
            </p:txBody>
          </p:sp>
          <p:grpSp>
            <p:nvGrpSpPr>
              <p:cNvPr id="27" name="Group 20"/>
              <p:cNvGrpSpPr>
                <a:grpSpLocks/>
              </p:cNvGrpSpPr>
              <p:nvPr/>
            </p:nvGrpSpPr>
            <p:grpSpPr bwMode="auto">
              <a:xfrm>
                <a:off x="4834" y="965"/>
                <a:ext cx="356" cy="331"/>
                <a:chOff x="4626" y="889"/>
                <a:chExt cx="356" cy="331"/>
              </a:xfrm>
            </p:grpSpPr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4626" y="889"/>
                  <a:ext cx="99" cy="1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Oval 22"/>
                <p:cNvSpPr>
                  <a:spLocks noChangeArrowheads="1"/>
                </p:cNvSpPr>
                <p:nvPr/>
              </p:nvSpPr>
              <p:spPr bwMode="auto">
                <a:xfrm>
                  <a:off x="4740" y="1050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752" y="1008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4998" y="697"/>
                <a:ext cx="19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Symbol" charset="0"/>
                  </a:rPr>
                  <a:t></a:t>
                </a:r>
                <a:endParaRPr lang="fr-FR" sz="1600"/>
              </a:p>
            </p:txBody>
          </p:sp>
          <p:sp>
            <p:nvSpPr>
              <p:cNvPr id="29" name="Text Box 25"/>
              <p:cNvSpPr txBox="1">
                <a:spLocks noChangeArrowheads="1"/>
              </p:cNvSpPr>
              <p:nvPr/>
            </p:nvSpPr>
            <p:spPr bwMode="auto">
              <a:xfrm>
                <a:off x="4384" y="700"/>
                <a:ext cx="24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ER</a:t>
                </a:r>
              </a:p>
            </p:txBody>
          </p:sp>
          <p:grpSp>
            <p:nvGrpSpPr>
              <p:cNvPr id="30" name="Group 26"/>
              <p:cNvGrpSpPr>
                <a:grpSpLocks/>
              </p:cNvGrpSpPr>
              <p:nvPr/>
            </p:nvGrpSpPr>
            <p:grpSpPr bwMode="auto">
              <a:xfrm>
                <a:off x="4336" y="964"/>
                <a:ext cx="410" cy="428"/>
                <a:chOff x="4128" y="888"/>
                <a:chExt cx="410" cy="428"/>
              </a:xfrm>
            </p:grpSpPr>
            <p:sp>
              <p:nvSpPr>
                <p:cNvPr id="3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298" y="888"/>
                  <a:ext cx="24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2" name="Oval 28"/>
                <p:cNvSpPr>
                  <a:spLocks noChangeArrowheads="1"/>
                </p:cNvSpPr>
                <p:nvPr/>
              </p:nvSpPr>
              <p:spPr bwMode="auto">
                <a:xfrm>
                  <a:off x="4272" y="1104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128" y="1104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</p:grp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870" y="1584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fr-FR" sz="9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438775" y="2470199"/>
            <a:ext cx="4048394" cy="3213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2492375" y="1076815"/>
            <a:ext cx="1752600" cy="1327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3" name="Grouper 42"/>
          <p:cNvGrpSpPr/>
          <p:nvPr/>
        </p:nvGrpSpPr>
        <p:grpSpPr>
          <a:xfrm>
            <a:off x="417835" y="2392314"/>
            <a:ext cx="6816177" cy="3291274"/>
            <a:chOff x="-281866" y="3245501"/>
            <a:chExt cx="6816177" cy="3291274"/>
          </a:xfrm>
        </p:grpSpPr>
        <p:pic>
          <p:nvPicPr>
            <p:cNvPr id="51" name="Picture 4" descr="255No_alphas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14" y="3245501"/>
              <a:ext cx="4106862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er 45"/>
            <p:cNvGrpSpPr/>
            <p:nvPr/>
          </p:nvGrpSpPr>
          <p:grpSpPr>
            <a:xfrm>
              <a:off x="4586346" y="3955075"/>
              <a:ext cx="1947965" cy="2548633"/>
              <a:chOff x="4586346" y="3955075"/>
              <a:chExt cx="1947965" cy="2548633"/>
            </a:xfrm>
          </p:grpSpPr>
          <p:sp>
            <p:nvSpPr>
              <p:cNvPr id="50" name="Rectangle 17"/>
              <p:cNvSpPr>
                <a:spLocks noChangeArrowheads="1"/>
              </p:cNvSpPr>
              <p:nvPr/>
            </p:nvSpPr>
            <p:spPr bwMode="auto">
              <a:xfrm>
                <a:off x="4586346" y="3955075"/>
                <a:ext cx="821352" cy="3127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406439" y="6331203"/>
                <a:ext cx="1127872" cy="17250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-281866" y="6228998"/>
              <a:ext cx="5328592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400" baseline="30000" dirty="0"/>
                <a:t>248</a:t>
              </a:r>
              <a:r>
                <a:rPr lang="fr-FR" sz="1400" dirty="0"/>
                <a:t>Cm(</a:t>
              </a:r>
              <a:r>
                <a:rPr lang="fr-FR" sz="1400" baseline="30000" dirty="0"/>
                <a:t>12</a:t>
              </a:r>
              <a:r>
                <a:rPr lang="fr-FR" sz="1400" dirty="0"/>
                <a:t>C,5n)</a:t>
              </a:r>
              <a:r>
                <a:rPr lang="fr-FR" sz="1400" baseline="30000" dirty="0" smtClean="0"/>
                <a:t>255</a:t>
              </a:r>
              <a:r>
                <a:rPr lang="fr-FR" sz="1400" dirty="0" smtClean="0"/>
                <a:t>No</a:t>
              </a:r>
              <a:r>
                <a:rPr lang="fr-FR" sz="1000" dirty="0" smtClean="0"/>
                <a:t>, </a:t>
              </a:r>
              <a:r>
                <a:rPr lang="fr-FR" sz="1000" dirty="0" err="1" smtClean="0"/>
                <a:t>Asai</a:t>
              </a:r>
              <a:r>
                <a:rPr lang="fr-FR" sz="1000" dirty="0" smtClean="0"/>
                <a:t> et al., Phys. </a:t>
              </a:r>
              <a:r>
                <a:rPr lang="fr-FR" sz="1000" dirty="0" err="1" smtClean="0"/>
                <a:t>Rev</a:t>
              </a:r>
              <a:r>
                <a:rPr lang="fr-FR" sz="1000" dirty="0" smtClean="0"/>
                <a:t>. C 83 (2011) 014315</a:t>
              </a:r>
            </a:p>
          </p:txBody>
        </p:sp>
      </p:grpSp>
      <p:grpSp>
        <p:nvGrpSpPr>
          <p:cNvPr id="38" name="Grouper 37"/>
          <p:cNvGrpSpPr/>
          <p:nvPr/>
        </p:nvGrpSpPr>
        <p:grpSpPr>
          <a:xfrm>
            <a:off x="6394499" y="2669704"/>
            <a:ext cx="3528392" cy="2376264"/>
            <a:chOff x="7884714" y="2885728"/>
            <a:chExt cx="2902273" cy="1904784"/>
          </a:xfrm>
        </p:grpSpPr>
        <p:pic>
          <p:nvPicPr>
            <p:cNvPr id="3" name="Image 2" descr="Asai_alphafinestructurestatio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714" y="3533800"/>
              <a:ext cx="2902273" cy="1256712"/>
            </a:xfrm>
            <a:prstGeom prst="rect">
              <a:avLst/>
            </a:prstGeom>
          </p:spPr>
        </p:pic>
        <p:cxnSp>
          <p:nvCxnSpPr>
            <p:cNvPr id="5" name="Connecteur droit avec flèche 4"/>
            <p:cNvCxnSpPr/>
            <p:nvPr/>
          </p:nvCxnSpPr>
          <p:spPr>
            <a:xfrm>
              <a:off x="9575671" y="2885728"/>
              <a:ext cx="0" cy="64807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2656800" y="2885728"/>
            <a:ext cx="975608" cy="2016403"/>
            <a:chOff x="2656800" y="2885728"/>
            <a:chExt cx="975608" cy="2016403"/>
          </a:xfrm>
        </p:grpSpPr>
        <p:sp>
          <p:nvSpPr>
            <p:cNvPr id="4" name="Rectangle 3"/>
            <p:cNvSpPr/>
            <p:nvPr/>
          </p:nvSpPr>
          <p:spPr>
            <a:xfrm>
              <a:off x="3596400" y="2885728"/>
              <a:ext cx="36008" cy="2016224"/>
            </a:xfrm>
            <a:prstGeom prst="rect">
              <a:avLst/>
            </a:prstGeom>
            <a:solidFill>
              <a:srgbClr val="FF6600">
                <a:alpha val="52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66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14179" y="4397745"/>
              <a:ext cx="36008" cy="504215"/>
            </a:xfrm>
            <a:prstGeom prst="rect">
              <a:avLst/>
            </a:prstGeom>
            <a:solidFill>
              <a:srgbClr val="FF6600">
                <a:alpha val="52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66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70163" y="4613770"/>
              <a:ext cx="36008" cy="288212"/>
            </a:xfrm>
            <a:prstGeom prst="rect">
              <a:avLst/>
            </a:prstGeom>
            <a:solidFill>
              <a:srgbClr val="FF6600">
                <a:alpha val="52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6600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154139" y="4109863"/>
              <a:ext cx="36008" cy="792214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998800" y="4685749"/>
              <a:ext cx="36008" cy="216211"/>
            </a:xfrm>
            <a:prstGeom prst="rect">
              <a:avLst/>
            </a:prstGeom>
            <a:solidFill>
              <a:srgbClr val="008000">
                <a:alpha val="54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768400" y="3821830"/>
              <a:ext cx="36008" cy="1080210"/>
            </a:xfrm>
            <a:prstGeom prst="rect">
              <a:avLst/>
            </a:prstGeom>
            <a:solidFill>
              <a:srgbClr val="0080FF">
                <a:alpha val="50000"/>
              </a:srgbClr>
            </a:solidFill>
            <a:ln>
              <a:solidFill>
                <a:srgbClr val="00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722091" y="4613920"/>
              <a:ext cx="36008" cy="288211"/>
            </a:xfrm>
            <a:prstGeom prst="rect">
              <a:avLst/>
            </a:prstGeom>
            <a:solidFill>
              <a:srgbClr val="0080FF">
                <a:alpha val="50000"/>
              </a:srgbClr>
            </a:solidFill>
            <a:ln>
              <a:solidFill>
                <a:srgbClr val="00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656800" y="4757758"/>
              <a:ext cx="36008" cy="144209"/>
            </a:xfrm>
            <a:prstGeom prst="rect">
              <a:avLst/>
            </a:prstGeom>
            <a:solidFill>
              <a:srgbClr val="0080FF">
                <a:alpha val="50000"/>
              </a:srgbClr>
            </a:solidFill>
            <a:ln>
              <a:solidFill>
                <a:srgbClr val="00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756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56</a:t>
            </a:fld>
            <a:endParaRPr lang="fr-FR" dirty="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273960" y="581472"/>
            <a:ext cx="5040803" cy="5034005"/>
            <a:chOff x="-304" y="673"/>
            <a:chExt cx="3041" cy="3455"/>
          </a:xfrm>
        </p:grpSpPr>
        <p:pic>
          <p:nvPicPr>
            <p:cNvPr id="11" name="Picture 4" descr="alphaspec_255N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64"/>
              <a:ext cx="2557" cy="3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-304" y="673"/>
              <a:ext cx="304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sz="1600" baseline="30000" dirty="0" smtClean="0"/>
                <a:t>238</a:t>
              </a:r>
              <a:r>
                <a:rPr lang="fr-FR" sz="1600" dirty="0" smtClean="0"/>
                <a:t>U(</a:t>
              </a:r>
              <a:r>
                <a:rPr lang="fr-FR" sz="1600" baseline="30000" dirty="0" smtClean="0"/>
                <a:t>22</a:t>
              </a:r>
              <a:r>
                <a:rPr lang="fr-FR" sz="1600" dirty="0" smtClean="0"/>
                <a:t>Ne,5n)</a:t>
              </a:r>
              <a:r>
                <a:rPr lang="fr-FR" sz="1600" baseline="30000" dirty="0" smtClean="0"/>
                <a:t>255</a:t>
              </a:r>
              <a:r>
                <a:rPr lang="fr-FR" sz="1600" dirty="0" smtClean="0"/>
                <a:t>No </a:t>
              </a:r>
              <a:r>
                <a:rPr lang="fr-FR" sz="1000" dirty="0" smtClean="0"/>
                <a:t>F</a:t>
              </a:r>
              <a:r>
                <a:rPr lang="fr-FR" sz="1000" dirty="0"/>
                <a:t>. </a:t>
              </a:r>
              <a:r>
                <a:rPr lang="fr-FR" sz="1000" dirty="0" err="1"/>
                <a:t>Hessberger</a:t>
              </a:r>
              <a:r>
                <a:rPr lang="fr-FR" sz="1000" dirty="0"/>
                <a:t> et al., </a:t>
              </a:r>
              <a:r>
                <a:rPr lang="fr-FR" sz="1000" dirty="0" err="1"/>
                <a:t>Eur</a:t>
              </a:r>
              <a:r>
                <a:rPr lang="fr-FR" sz="1000" dirty="0"/>
                <a:t>. Phys. J. A29 (2006) 165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5410200" y="826342"/>
            <a:ext cx="4511675" cy="1654175"/>
            <a:chOff x="2870" y="687"/>
            <a:chExt cx="2842" cy="1042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3671" y="687"/>
              <a:ext cx="2041" cy="897"/>
              <a:chOff x="3510" y="495"/>
              <a:chExt cx="2041" cy="897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4670" y="495"/>
                <a:ext cx="558" cy="79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4656" y="511"/>
                <a:ext cx="5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000"/>
                  <a:t>Stop detector</a:t>
                </a: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3510" y="907"/>
                <a:ext cx="1225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4768" y="877"/>
                <a:ext cx="66" cy="5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 flipV="1">
                <a:off x="4834" y="819"/>
                <a:ext cx="14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4998" y="789"/>
                <a:ext cx="34" cy="3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4896" y="960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5376" y="1008"/>
                <a:ext cx="17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latin typeface="Symbol" charset="0"/>
                  </a:rPr>
                  <a:t></a:t>
                </a:r>
                <a:endParaRPr lang="fr-FR" sz="1800"/>
              </a:p>
            </p:txBody>
          </p:sp>
          <p:grpSp>
            <p:nvGrpSpPr>
              <p:cNvPr id="27" name="Group 20"/>
              <p:cNvGrpSpPr>
                <a:grpSpLocks/>
              </p:cNvGrpSpPr>
              <p:nvPr/>
            </p:nvGrpSpPr>
            <p:grpSpPr bwMode="auto">
              <a:xfrm>
                <a:off x="4834" y="965"/>
                <a:ext cx="356" cy="331"/>
                <a:chOff x="4626" y="889"/>
                <a:chExt cx="356" cy="331"/>
              </a:xfrm>
            </p:grpSpPr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auto">
                <a:xfrm>
                  <a:off x="4626" y="889"/>
                  <a:ext cx="99" cy="1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Oval 22"/>
                <p:cNvSpPr>
                  <a:spLocks noChangeArrowheads="1"/>
                </p:cNvSpPr>
                <p:nvPr/>
              </p:nvSpPr>
              <p:spPr bwMode="auto">
                <a:xfrm>
                  <a:off x="4740" y="1050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6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752" y="1008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4998" y="697"/>
                <a:ext cx="19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Symbol" charset="0"/>
                  </a:rPr>
                  <a:t></a:t>
                </a:r>
                <a:endParaRPr lang="fr-FR" sz="1600"/>
              </a:p>
            </p:txBody>
          </p:sp>
          <p:sp>
            <p:nvSpPr>
              <p:cNvPr id="29" name="Text Box 25"/>
              <p:cNvSpPr txBox="1">
                <a:spLocks noChangeArrowheads="1"/>
              </p:cNvSpPr>
              <p:nvPr/>
            </p:nvSpPr>
            <p:spPr bwMode="auto">
              <a:xfrm>
                <a:off x="4384" y="700"/>
                <a:ext cx="24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ER</a:t>
                </a:r>
              </a:p>
            </p:txBody>
          </p:sp>
          <p:grpSp>
            <p:nvGrpSpPr>
              <p:cNvPr id="30" name="Group 26"/>
              <p:cNvGrpSpPr>
                <a:grpSpLocks/>
              </p:cNvGrpSpPr>
              <p:nvPr/>
            </p:nvGrpSpPr>
            <p:grpSpPr bwMode="auto">
              <a:xfrm>
                <a:off x="4336" y="964"/>
                <a:ext cx="410" cy="428"/>
                <a:chOff x="4128" y="888"/>
                <a:chExt cx="410" cy="428"/>
              </a:xfrm>
            </p:grpSpPr>
            <p:sp>
              <p:nvSpPr>
                <p:cNvPr id="31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298" y="888"/>
                  <a:ext cx="24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2" name="Oval 28"/>
                <p:cNvSpPr>
                  <a:spLocks noChangeArrowheads="1"/>
                </p:cNvSpPr>
                <p:nvPr/>
              </p:nvSpPr>
              <p:spPr bwMode="auto">
                <a:xfrm>
                  <a:off x="4272" y="1104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128" y="1104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</p:grp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2870" y="1584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fr-FR" sz="900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438775" y="2470199"/>
            <a:ext cx="4048394" cy="3213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r 37"/>
          <p:cNvGrpSpPr/>
          <p:nvPr/>
        </p:nvGrpSpPr>
        <p:grpSpPr>
          <a:xfrm>
            <a:off x="5674419" y="2480518"/>
            <a:ext cx="4824536" cy="3027695"/>
            <a:chOff x="4760934" y="3228923"/>
            <a:chExt cx="4824536" cy="3027695"/>
          </a:xfrm>
        </p:grpSpPr>
        <p:pic>
          <p:nvPicPr>
            <p:cNvPr id="39" name="Image 38" descr="LrspecAsa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905" y="3228923"/>
              <a:ext cx="3208454" cy="2757593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4760934" y="6010397"/>
              <a:ext cx="48245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M. </a:t>
              </a:r>
              <a:r>
                <a:rPr lang="fr-FR" sz="1000" dirty="0" err="1"/>
                <a:t>Asai</a:t>
              </a:r>
              <a:r>
                <a:rPr lang="fr-FR" sz="1000" dirty="0"/>
                <a:t>, F.P. </a:t>
              </a:r>
              <a:r>
                <a:rPr lang="fr-FR" sz="1000" dirty="0" err="1"/>
                <a:t>Hessberger</a:t>
              </a:r>
              <a:r>
                <a:rPr lang="fr-FR" sz="1000" dirty="0"/>
                <a:t> and A. Lopez-</a:t>
              </a:r>
              <a:r>
                <a:rPr lang="fr-FR" sz="1000" dirty="0" smtClean="0"/>
                <a:t>Martens</a:t>
              </a:r>
              <a:r>
                <a:rPr lang="en-US" sz="1000" dirty="0" smtClean="0"/>
                <a:t>. </a:t>
              </a:r>
              <a:r>
                <a:rPr lang="fr-FR" sz="1000" dirty="0" err="1" smtClean="0"/>
                <a:t>Nucl</a:t>
              </a:r>
              <a:r>
                <a:rPr lang="fr-FR" sz="1000" dirty="0"/>
                <a:t>. Phys. A 944  (2015) 308</a:t>
              </a:r>
              <a:r>
                <a:rPr lang="en-US" sz="1000" dirty="0" smtClean="0">
                  <a:effectLst/>
                </a:rPr>
                <a:t> </a:t>
              </a:r>
              <a:endParaRPr lang="fr-FR" sz="1000" dirty="0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092575" y="2515837"/>
            <a:ext cx="728779" cy="1227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344815" cy="43204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and fine structure 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95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992888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Summing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r>
              <a:rPr lang="fr-FR" dirty="0" smtClean="0"/>
              <a:t> – </a:t>
            </a:r>
            <a:r>
              <a:rPr lang="fr-FR" dirty="0" err="1" smtClean="0"/>
              <a:t>always</a:t>
            </a:r>
            <a:r>
              <a:rPr lang="fr-FR" dirty="0" smtClean="0"/>
              <a:t> </a:t>
            </a:r>
            <a:r>
              <a:rPr lang="fr-FR" dirty="0" err="1" smtClean="0"/>
              <a:t>present</a:t>
            </a:r>
            <a:r>
              <a:rPr lang="fr-FR" dirty="0" smtClean="0"/>
              <a:t> to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extent</a:t>
            </a:r>
            <a:r>
              <a:rPr lang="fr-FR" dirty="0" smtClean="0"/>
              <a:t>…. 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57</a:t>
            </a:fld>
            <a:endParaRPr lang="fr-FR" dirty="0"/>
          </a:p>
        </p:txBody>
      </p:sp>
      <p:pic>
        <p:nvPicPr>
          <p:cNvPr id="10" name="Image 9" descr="asai_summingre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1" y="1157536"/>
            <a:ext cx="4968552" cy="3600805"/>
          </a:xfrm>
          <a:prstGeom prst="rect">
            <a:avLst/>
          </a:prstGeom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849883" y="5189984"/>
            <a:ext cx="33701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dirty="0">
                <a:cs typeface="+mn-cs"/>
              </a:rPr>
              <a:t>M. </a:t>
            </a:r>
            <a:r>
              <a:rPr lang="en-US" sz="1000" dirty="0" err="1">
                <a:cs typeface="+mn-cs"/>
              </a:rPr>
              <a:t>Asai</a:t>
            </a:r>
            <a:r>
              <a:rPr lang="en-US" sz="1000" dirty="0">
                <a:cs typeface="+mn-cs"/>
              </a:rPr>
              <a:t> et al., </a:t>
            </a:r>
            <a:r>
              <a:rPr lang="en-US" sz="1000" dirty="0" smtClean="0">
                <a:cs typeface="+mn-cs"/>
              </a:rPr>
              <a:t>Phys. Rev. </a:t>
            </a:r>
            <a:r>
              <a:rPr lang="en-US" sz="1000" dirty="0" err="1" smtClean="0">
                <a:cs typeface="+mn-cs"/>
              </a:rPr>
              <a:t>Lett</a:t>
            </a:r>
            <a:r>
              <a:rPr lang="en-US" sz="1000" dirty="0" smtClean="0">
                <a:cs typeface="+mn-cs"/>
              </a:rPr>
              <a:t>.  95 (2005) </a:t>
            </a:r>
            <a:r>
              <a:rPr lang="en-US" sz="1000" dirty="0">
                <a:cs typeface="+mn-cs"/>
              </a:rPr>
              <a:t>102502 </a:t>
            </a:r>
          </a:p>
        </p:txBody>
      </p:sp>
      <p:pic>
        <p:nvPicPr>
          <p:cNvPr id="13" name="Image 12" descr="Fm253_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7" y="1445568"/>
            <a:ext cx="4306268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89435" y="858526"/>
            <a:ext cx="1524000" cy="173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0" name="Line 41"/>
          <p:cNvSpPr>
            <a:spLocks noChangeShapeType="1"/>
          </p:cNvSpPr>
          <p:nvPr/>
        </p:nvSpPr>
        <p:spPr bwMode="auto">
          <a:xfrm>
            <a:off x="1930003" y="1805608"/>
            <a:ext cx="164232" cy="119718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200799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Alpha </a:t>
            </a:r>
            <a:r>
              <a:rPr lang="fr-FR" dirty="0" err="1" smtClean="0"/>
              <a:t>spectroscopy</a:t>
            </a:r>
            <a:r>
              <a:rPr lang="fr-FR" dirty="0" smtClean="0"/>
              <a:t> of </a:t>
            </a:r>
            <a:r>
              <a:rPr lang="fr-FR" dirty="0" err="1" smtClean="0"/>
              <a:t>implanted</a:t>
            </a:r>
            <a:r>
              <a:rPr lang="fr-FR" dirty="0" smtClean="0"/>
              <a:t> </a:t>
            </a:r>
            <a:r>
              <a:rPr lang="fr-FR" dirty="0" err="1" smtClean="0"/>
              <a:t>species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58</a:t>
            </a:fld>
            <a:endParaRPr lang="fr-FR" dirty="0"/>
          </a:p>
        </p:txBody>
      </p:sp>
      <p:sp>
        <p:nvSpPr>
          <p:cNvPr id="13" name="Line 33"/>
          <p:cNvSpPr>
            <a:spLocks noChangeShapeType="1"/>
          </p:cNvSpPr>
          <p:nvPr/>
        </p:nvSpPr>
        <p:spPr bwMode="auto">
          <a:xfrm flipV="1">
            <a:off x="1941834" y="1422400"/>
            <a:ext cx="185415" cy="426726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1941835" y="1010926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l-GR" sz="2000" b="1">
                <a:solidFill>
                  <a:srgbClr val="FF3300"/>
                </a:solidFill>
                <a:latin typeface="Times New Roman" charset="0"/>
                <a:cs typeface="Times New Roman" charset="0"/>
              </a:rPr>
              <a:t>α</a:t>
            </a:r>
          </a:p>
        </p:txBody>
      </p:sp>
      <p:sp>
        <p:nvSpPr>
          <p:cNvPr id="15" name="Arc 35"/>
          <p:cNvSpPr>
            <a:spLocks/>
          </p:cNvSpPr>
          <p:nvPr/>
        </p:nvSpPr>
        <p:spPr bwMode="auto">
          <a:xfrm>
            <a:off x="1797373" y="1315726"/>
            <a:ext cx="492670" cy="914400"/>
          </a:xfrm>
          <a:custGeom>
            <a:avLst/>
            <a:gdLst>
              <a:gd name="G0" fmla="+- 0 0 0"/>
              <a:gd name="G1" fmla="+- 21592 0 0"/>
              <a:gd name="G2" fmla="+- 21600 0 0"/>
              <a:gd name="T0" fmla="*/ 575 w 21600"/>
              <a:gd name="T1" fmla="*/ 0 h 43192"/>
              <a:gd name="T2" fmla="*/ 21 w 21600"/>
              <a:gd name="T3" fmla="*/ 43192 h 43192"/>
              <a:gd name="T4" fmla="*/ 0 w 21600"/>
              <a:gd name="T5" fmla="*/ 21592 h 43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92" fill="none" extrusionOk="0">
                <a:moveTo>
                  <a:pt x="575" y="-1"/>
                </a:moveTo>
                <a:cubicBezTo>
                  <a:pt x="12276" y="311"/>
                  <a:pt x="21600" y="9886"/>
                  <a:pt x="21600" y="21592"/>
                </a:cubicBezTo>
                <a:cubicBezTo>
                  <a:pt x="21600" y="33513"/>
                  <a:pt x="11942" y="43180"/>
                  <a:pt x="20" y="43191"/>
                </a:cubicBezTo>
              </a:path>
              <a:path w="21600" h="43192" stroke="0" extrusionOk="0">
                <a:moveTo>
                  <a:pt x="575" y="-1"/>
                </a:moveTo>
                <a:cubicBezTo>
                  <a:pt x="12276" y="311"/>
                  <a:pt x="21600" y="9886"/>
                  <a:pt x="21600" y="21592"/>
                </a:cubicBezTo>
                <a:cubicBezTo>
                  <a:pt x="21600" y="33513"/>
                  <a:pt x="11942" y="43180"/>
                  <a:pt x="20" y="43191"/>
                </a:cubicBezTo>
                <a:lnTo>
                  <a:pt x="0" y="21592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2422971" y="797496"/>
            <a:ext cx="1019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DSSD</a:t>
            </a: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345827" y="1341622"/>
            <a:ext cx="99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cs typeface="+mn-cs"/>
              </a:rPr>
              <a:t>Recoil</a:t>
            </a:r>
          </a:p>
        </p:txBody>
      </p:sp>
      <p:sp>
        <p:nvSpPr>
          <p:cNvPr id="18" name="Oval 39"/>
          <p:cNvSpPr>
            <a:spLocks noChangeArrowheads="1"/>
          </p:cNvSpPr>
          <p:nvPr/>
        </p:nvSpPr>
        <p:spPr bwMode="auto">
          <a:xfrm>
            <a:off x="1925811" y="1772926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1857995" y="2021632"/>
            <a:ext cx="60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ICE</a:t>
            </a:r>
          </a:p>
        </p:txBody>
      </p:sp>
      <p:grpSp>
        <p:nvGrpSpPr>
          <p:cNvPr id="39" name="Grouper 38"/>
          <p:cNvGrpSpPr/>
          <p:nvPr/>
        </p:nvGrpSpPr>
        <p:grpSpPr>
          <a:xfrm>
            <a:off x="345827" y="2868810"/>
            <a:ext cx="4464496" cy="2825230"/>
            <a:chOff x="201811" y="2671912"/>
            <a:chExt cx="4770438" cy="2967038"/>
          </a:xfrm>
        </p:grpSpPr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11" y="2671912"/>
              <a:ext cx="4770438" cy="296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 flipV="1">
              <a:off x="1421011" y="4805512"/>
              <a:ext cx="0" cy="381000"/>
            </a:xfrm>
            <a:prstGeom prst="line">
              <a:avLst/>
            </a:prstGeom>
            <a:noFill/>
            <a:ln w="158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1954411" y="4348312"/>
              <a:ext cx="0" cy="838200"/>
            </a:xfrm>
            <a:prstGeom prst="line">
              <a:avLst/>
            </a:prstGeom>
            <a:noFill/>
            <a:ln w="158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>
              <a:off x="1040011" y="4805512"/>
              <a:ext cx="381000" cy="0"/>
            </a:xfrm>
            <a:prstGeom prst="line">
              <a:avLst/>
            </a:prstGeom>
            <a:noFill/>
            <a:ln w="158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V="1">
              <a:off x="1040011" y="4348312"/>
              <a:ext cx="914400" cy="0"/>
            </a:xfrm>
            <a:prstGeom prst="line">
              <a:avLst/>
            </a:prstGeom>
            <a:noFill/>
            <a:ln w="158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2434059" y="4090119"/>
            <a:ext cx="251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cs typeface="+mn-cs"/>
              </a:rPr>
              <a:t>25 </a:t>
            </a:r>
            <a:r>
              <a:rPr lang="el-GR" sz="1400" dirty="0">
                <a:latin typeface="Times New Roman" charset="0"/>
                <a:cs typeface="Times New Roman" charset="0"/>
              </a:rPr>
              <a:t>μ</a:t>
            </a:r>
            <a:r>
              <a:rPr lang="en-US" sz="1400" dirty="0">
                <a:cs typeface="+mn-cs"/>
              </a:rPr>
              <a:t>m at 50 </a:t>
            </a:r>
            <a:r>
              <a:rPr lang="en-US" sz="1400" dirty="0" err="1">
                <a:cs typeface="+mn-cs"/>
              </a:rPr>
              <a:t>keV</a:t>
            </a:r>
            <a:endParaRPr lang="en-US" sz="1400" dirty="0"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1497955" y="4397896"/>
            <a:ext cx="1728192" cy="864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-139700" y="7239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563" y="797496"/>
            <a:ext cx="275147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5228159" y="4493711"/>
            <a:ext cx="519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dirty="0" smtClean="0">
                <a:latin typeface="+mn-lt"/>
              </a:rPr>
              <a:t>The </a:t>
            </a:r>
            <a:r>
              <a:rPr lang="fr-FR" sz="1800" dirty="0" err="1">
                <a:latin typeface="+mn-lt"/>
              </a:rPr>
              <a:t>d</a:t>
            </a:r>
            <a:r>
              <a:rPr lang="fr-FR" sz="1800" dirty="0" err="1" smtClean="0">
                <a:latin typeface="+mn-lt"/>
              </a:rPr>
              <a:t>istortion</a:t>
            </a:r>
            <a:r>
              <a:rPr lang="fr-FR" sz="1800" dirty="0" smtClean="0">
                <a:latin typeface="+mn-lt"/>
              </a:rPr>
              <a:t> of the alpha-</a:t>
            </a:r>
            <a:r>
              <a:rPr lang="fr-FR" sz="1800" dirty="0" err="1" smtClean="0">
                <a:latin typeface="+mn-lt"/>
              </a:rPr>
              <a:t>particle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spectrum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will</a:t>
            </a:r>
            <a:r>
              <a:rPr lang="fr-FR" sz="1800" dirty="0" smtClean="0">
                <a:latin typeface="+mn-lt"/>
              </a:rPr>
              <a:t> </a:t>
            </a:r>
            <a:r>
              <a:rPr lang="fr-FR" sz="1800" dirty="0" err="1" smtClean="0">
                <a:latin typeface="+mn-lt"/>
              </a:rPr>
              <a:t>depend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smtClean="0">
                <a:latin typeface="+mn-lt"/>
              </a:rPr>
              <a:t>on the </a:t>
            </a:r>
            <a:r>
              <a:rPr lang="fr-FR" sz="1800" dirty="0" err="1" smtClean="0">
                <a:latin typeface="+mn-lt"/>
              </a:rPr>
              <a:t>energy</a:t>
            </a:r>
            <a:r>
              <a:rPr lang="fr-FR" sz="1800" dirty="0" smtClean="0">
                <a:latin typeface="+mn-lt"/>
              </a:rPr>
              <a:t> and </a:t>
            </a:r>
            <a:r>
              <a:rPr lang="fr-FR" sz="1800" dirty="0" err="1" smtClean="0">
                <a:latin typeface="+mn-lt"/>
              </a:rPr>
              <a:t>electromagnetic</a:t>
            </a:r>
            <a:r>
              <a:rPr lang="fr-FR" sz="1800" dirty="0" smtClean="0">
                <a:latin typeface="+mn-lt"/>
              </a:rPr>
              <a:t> nature of the transitions in the </a:t>
            </a:r>
            <a:r>
              <a:rPr lang="fr-FR" sz="1800" dirty="0" err="1" smtClean="0">
                <a:latin typeface="+mn-lt"/>
              </a:rPr>
              <a:t>daughter</a:t>
            </a:r>
            <a:r>
              <a:rPr lang="fr-FR" sz="1800" dirty="0" smtClean="0">
                <a:latin typeface="+mn-lt"/>
              </a:rPr>
              <a:t> nucleus and on the implantation </a:t>
            </a:r>
            <a:r>
              <a:rPr lang="fr-FR" sz="1800" dirty="0" err="1" smtClean="0">
                <a:latin typeface="+mn-lt"/>
              </a:rPr>
              <a:t>depth</a:t>
            </a:r>
            <a:r>
              <a:rPr lang="fr-FR" sz="1800" dirty="0" smtClean="0">
                <a:latin typeface="+mn-lt"/>
              </a:rPr>
              <a:t> in the Si detector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01811" y="1805608"/>
            <a:ext cx="1295399" cy="21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1785987" y="1661592"/>
            <a:ext cx="360040" cy="360040"/>
          </a:xfrm>
          <a:prstGeom prst="ellipse">
            <a:avLst/>
          </a:prstGeom>
          <a:noFill/>
          <a:ln w="1905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47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Case of </a:t>
            </a:r>
            <a:r>
              <a:rPr lang="fr-FR" baseline="30000" dirty="0" smtClean="0"/>
              <a:t>253</a:t>
            </a:r>
            <a:r>
              <a:rPr lang="fr-FR" dirty="0" smtClean="0"/>
              <a:t>No</a:t>
            </a:r>
            <a:r>
              <a:rPr lang="fr-FR" dirty="0" smtClean="0">
                <a:latin typeface="Helvetica" charset="0"/>
              </a:rPr>
              <a:t>→</a:t>
            </a:r>
            <a:r>
              <a:rPr lang="fr-FR" baseline="30000" dirty="0" smtClean="0">
                <a:latin typeface="Helvetica" charset="0"/>
              </a:rPr>
              <a:t>249</a:t>
            </a:r>
            <a:r>
              <a:rPr lang="fr-FR" dirty="0" smtClean="0">
                <a:latin typeface="Helvetica" charset="0"/>
              </a:rPr>
              <a:t>Fm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13" name="Rectangle 89"/>
          <p:cNvSpPr>
            <a:spLocks noChangeArrowheads="1"/>
          </p:cNvSpPr>
          <p:nvPr/>
        </p:nvSpPr>
        <p:spPr bwMode="auto">
          <a:xfrm>
            <a:off x="6582196" y="2283569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charset="0"/>
              </a:rPr>
              <a:t> </a:t>
            </a:r>
            <a:endParaRPr lang="fr-FR"/>
          </a:p>
        </p:txBody>
      </p:sp>
      <p:sp>
        <p:nvSpPr>
          <p:cNvPr id="14" name="Rectangle 91"/>
          <p:cNvSpPr>
            <a:spLocks noChangeArrowheads="1"/>
          </p:cNvSpPr>
          <p:nvPr/>
        </p:nvSpPr>
        <p:spPr bwMode="auto">
          <a:xfrm>
            <a:off x="6812383" y="2355007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charset="0"/>
              </a:rPr>
              <a:t> </a:t>
            </a:r>
            <a:endParaRPr lang="fr-FR"/>
          </a:p>
        </p:txBody>
      </p:sp>
      <p:sp>
        <p:nvSpPr>
          <p:cNvPr id="15" name="Rectangle 92"/>
          <p:cNvSpPr>
            <a:spLocks noChangeArrowheads="1"/>
          </p:cNvSpPr>
          <p:nvPr/>
        </p:nvSpPr>
        <p:spPr bwMode="auto">
          <a:xfrm>
            <a:off x="6582196" y="2529632"/>
            <a:ext cx="381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charset="0"/>
              </a:rPr>
              <a:t> </a:t>
            </a:r>
            <a:endParaRPr lang="fr-FR"/>
          </a:p>
        </p:txBody>
      </p:sp>
      <p:pic>
        <p:nvPicPr>
          <p:cNvPr id="69" name="Image 68" descr="Implant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653480"/>
            <a:ext cx="3831441" cy="4757936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417835" y="5406008"/>
            <a:ext cx="3062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F.P. </a:t>
            </a:r>
            <a:r>
              <a:rPr lang="fr-FR" sz="1000" dirty="0" err="1"/>
              <a:t>H</a:t>
            </a:r>
            <a:r>
              <a:rPr lang="fr-FR" sz="1000" dirty="0" err="1" smtClean="0"/>
              <a:t>essberger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Eur</a:t>
            </a:r>
            <a:r>
              <a:rPr lang="fr-FR" sz="1000" dirty="0" smtClean="0"/>
              <a:t>. Phys. J. A 48 (2012) 75</a:t>
            </a:r>
            <a:endParaRPr lang="fr-FR" sz="1000" dirty="0"/>
          </a:p>
        </p:txBody>
      </p:sp>
      <p:grpSp>
        <p:nvGrpSpPr>
          <p:cNvPr id="71" name="Group 7"/>
          <p:cNvGrpSpPr>
            <a:grpSpLocks/>
          </p:cNvGrpSpPr>
          <p:nvPr/>
        </p:nvGrpSpPr>
        <p:grpSpPr bwMode="auto">
          <a:xfrm>
            <a:off x="4162251" y="1049908"/>
            <a:ext cx="4511675" cy="1654175"/>
            <a:chOff x="2870" y="687"/>
            <a:chExt cx="2842" cy="1042"/>
          </a:xfrm>
        </p:grpSpPr>
        <p:grpSp>
          <p:nvGrpSpPr>
            <p:cNvPr id="72" name="Group 8"/>
            <p:cNvGrpSpPr>
              <a:grpSpLocks/>
            </p:cNvGrpSpPr>
            <p:nvPr/>
          </p:nvGrpSpPr>
          <p:grpSpPr bwMode="auto">
            <a:xfrm>
              <a:off x="3550" y="687"/>
              <a:ext cx="2162" cy="897"/>
              <a:chOff x="3389" y="495"/>
              <a:chExt cx="2162" cy="897"/>
            </a:xfrm>
          </p:grpSpPr>
          <p:sp>
            <p:nvSpPr>
              <p:cNvPr id="76" name="Rectangle 75"/>
              <p:cNvSpPr>
                <a:spLocks noChangeArrowheads="1"/>
              </p:cNvSpPr>
              <p:nvPr/>
            </p:nvSpPr>
            <p:spPr bwMode="auto">
              <a:xfrm>
                <a:off x="4670" y="495"/>
                <a:ext cx="558" cy="79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Text Box 12"/>
              <p:cNvSpPr txBox="1">
                <a:spLocks noChangeArrowheads="1"/>
              </p:cNvSpPr>
              <p:nvPr/>
            </p:nvSpPr>
            <p:spPr bwMode="auto">
              <a:xfrm>
                <a:off x="4656" y="511"/>
                <a:ext cx="5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000" dirty="0"/>
                  <a:t>Stop detector</a:t>
                </a:r>
              </a:p>
            </p:txBody>
          </p:sp>
          <p:sp>
            <p:nvSpPr>
              <p:cNvPr id="79" name="Line 14"/>
              <p:cNvSpPr>
                <a:spLocks noChangeShapeType="1"/>
              </p:cNvSpPr>
              <p:nvPr/>
            </p:nvSpPr>
            <p:spPr bwMode="auto">
              <a:xfrm flipV="1">
                <a:off x="3389" y="907"/>
                <a:ext cx="1340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0" name="Oval 15"/>
              <p:cNvSpPr>
                <a:spLocks noChangeArrowheads="1"/>
              </p:cNvSpPr>
              <p:nvPr/>
            </p:nvSpPr>
            <p:spPr bwMode="auto">
              <a:xfrm>
                <a:off x="4768" y="877"/>
                <a:ext cx="66" cy="5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1" name="Line 16"/>
              <p:cNvSpPr>
                <a:spLocks noChangeShapeType="1"/>
              </p:cNvSpPr>
              <p:nvPr/>
            </p:nvSpPr>
            <p:spPr bwMode="auto">
              <a:xfrm flipV="1">
                <a:off x="4834" y="819"/>
                <a:ext cx="14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2" name="Oval 17"/>
              <p:cNvSpPr>
                <a:spLocks noChangeArrowheads="1"/>
              </p:cNvSpPr>
              <p:nvPr/>
            </p:nvSpPr>
            <p:spPr bwMode="auto">
              <a:xfrm>
                <a:off x="4998" y="789"/>
                <a:ext cx="34" cy="3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3" name="Line 18"/>
              <p:cNvSpPr>
                <a:spLocks noChangeShapeType="1"/>
              </p:cNvSpPr>
              <p:nvPr/>
            </p:nvSpPr>
            <p:spPr bwMode="auto">
              <a:xfrm>
                <a:off x="4896" y="960"/>
                <a:ext cx="43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84" name="Text Box 19"/>
              <p:cNvSpPr txBox="1">
                <a:spLocks noChangeArrowheads="1"/>
              </p:cNvSpPr>
              <p:nvPr/>
            </p:nvSpPr>
            <p:spPr bwMode="auto">
              <a:xfrm>
                <a:off x="5376" y="1008"/>
                <a:ext cx="17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800">
                    <a:latin typeface="Symbol" charset="0"/>
                  </a:rPr>
                  <a:t></a:t>
                </a:r>
                <a:endParaRPr lang="fr-FR" sz="1800"/>
              </a:p>
            </p:txBody>
          </p:sp>
          <p:grpSp>
            <p:nvGrpSpPr>
              <p:cNvPr id="85" name="Group 20"/>
              <p:cNvGrpSpPr>
                <a:grpSpLocks/>
              </p:cNvGrpSpPr>
              <p:nvPr/>
            </p:nvGrpSpPr>
            <p:grpSpPr bwMode="auto">
              <a:xfrm>
                <a:off x="4834" y="965"/>
                <a:ext cx="356" cy="331"/>
                <a:chOff x="4626" y="889"/>
                <a:chExt cx="356" cy="331"/>
              </a:xfrm>
            </p:grpSpPr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>
                  <a:off x="4626" y="889"/>
                  <a:ext cx="99" cy="1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3" name="Oval 22"/>
                <p:cNvSpPr>
                  <a:spLocks noChangeArrowheads="1"/>
                </p:cNvSpPr>
                <p:nvPr/>
              </p:nvSpPr>
              <p:spPr bwMode="auto">
                <a:xfrm>
                  <a:off x="4740" y="1050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752" y="1008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  <p:sp>
            <p:nvSpPr>
              <p:cNvPr id="86" name="Text Box 24"/>
              <p:cNvSpPr txBox="1">
                <a:spLocks noChangeArrowheads="1"/>
              </p:cNvSpPr>
              <p:nvPr/>
            </p:nvSpPr>
            <p:spPr bwMode="auto">
              <a:xfrm>
                <a:off x="4998" y="697"/>
                <a:ext cx="19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600">
                    <a:latin typeface="Symbol" charset="0"/>
                  </a:rPr>
                  <a:t></a:t>
                </a:r>
                <a:endParaRPr lang="fr-FR" sz="1600"/>
              </a:p>
            </p:txBody>
          </p:sp>
          <p:sp>
            <p:nvSpPr>
              <p:cNvPr id="87" name="Text Box 25"/>
              <p:cNvSpPr txBox="1">
                <a:spLocks noChangeArrowheads="1"/>
              </p:cNvSpPr>
              <p:nvPr/>
            </p:nvSpPr>
            <p:spPr bwMode="auto">
              <a:xfrm>
                <a:off x="4384" y="700"/>
                <a:ext cx="24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ER</a:t>
                </a:r>
              </a:p>
            </p:txBody>
          </p:sp>
          <p:grpSp>
            <p:nvGrpSpPr>
              <p:cNvPr id="88" name="Group 26"/>
              <p:cNvGrpSpPr>
                <a:grpSpLocks/>
              </p:cNvGrpSpPr>
              <p:nvPr/>
            </p:nvGrpSpPr>
            <p:grpSpPr bwMode="auto">
              <a:xfrm>
                <a:off x="4336" y="964"/>
                <a:ext cx="410" cy="428"/>
                <a:chOff x="4128" y="888"/>
                <a:chExt cx="410" cy="428"/>
              </a:xfrm>
            </p:grpSpPr>
            <p:sp>
              <p:nvSpPr>
                <p:cNvPr id="89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298" y="888"/>
                  <a:ext cx="24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0" name="Oval 28"/>
                <p:cNvSpPr>
                  <a:spLocks noChangeArrowheads="1"/>
                </p:cNvSpPr>
                <p:nvPr/>
              </p:nvSpPr>
              <p:spPr bwMode="auto">
                <a:xfrm>
                  <a:off x="4272" y="1104"/>
                  <a:ext cx="17" cy="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128" y="1104"/>
                  <a:ext cx="23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fr-FR" sz="1600"/>
                    <a:t>e-</a:t>
                  </a:r>
                </a:p>
              </p:txBody>
            </p:sp>
          </p:grpSp>
        </p:grpSp>
        <p:sp>
          <p:nvSpPr>
            <p:cNvPr id="73" name="Text Box 30"/>
            <p:cNvSpPr txBox="1">
              <a:spLocks noChangeArrowheads="1"/>
            </p:cNvSpPr>
            <p:nvPr/>
          </p:nvSpPr>
          <p:spPr bwMode="auto">
            <a:xfrm>
              <a:off x="2870" y="1584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fr-FR" sz="900" dirty="0"/>
            </a:p>
          </p:txBody>
        </p:sp>
      </p:grpSp>
      <p:sp>
        <p:nvSpPr>
          <p:cNvPr id="95" name="Rectangle 94"/>
          <p:cNvSpPr/>
          <p:nvPr/>
        </p:nvSpPr>
        <p:spPr>
          <a:xfrm>
            <a:off x="6394499" y="1013520"/>
            <a:ext cx="72008" cy="12961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5314379" y="581472"/>
            <a:ext cx="2408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</a:t>
            </a:r>
            <a:r>
              <a:rPr lang="fr-FR" dirty="0" smtClean="0">
                <a:solidFill>
                  <a:srgbClr val="FF0000"/>
                </a:solidFill>
              </a:rPr>
              <a:t>lastic </a:t>
            </a:r>
            <a:r>
              <a:rPr lang="fr-FR" dirty="0" err="1" smtClean="0">
                <a:solidFill>
                  <a:srgbClr val="FF0000"/>
                </a:solidFill>
              </a:rPr>
              <a:t>degrader</a:t>
            </a:r>
            <a:r>
              <a:rPr lang="fr-FR" dirty="0" smtClean="0">
                <a:solidFill>
                  <a:srgbClr val="FF0000"/>
                </a:solidFill>
              </a:rPr>
              <a:t> foil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99" name="Grouper 98"/>
          <p:cNvGrpSpPr/>
          <p:nvPr/>
        </p:nvGrpSpPr>
        <p:grpSpPr>
          <a:xfrm>
            <a:off x="6393283" y="2017961"/>
            <a:ext cx="3944938" cy="3748087"/>
            <a:chOff x="6393283" y="1159868"/>
            <a:chExt cx="3944938" cy="3748087"/>
          </a:xfrm>
        </p:grpSpPr>
        <p:sp>
          <p:nvSpPr>
            <p:cNvPr id="100" name="Rectangle 89"/>
            <p:cNvSpPr>
              <a:spLocks noChangeArrowheads="1"/>
            </p:cNvSpPr>
            <p:nvPr/>
          </p:nvSpPr>
          <p:spPr bwMode="auto">
            <a:xfrm>
              <a:off x="6582196" y="14218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1" name="Rectangle 91"/>
            <p:cNvSpPr>
              <a:spLocks noChangeArrowheads="1"/>
            </p:cNvSpPr>
            <p:nvPr/>
          </p:nvSpPr>
          <p:spPr bwMode="auto">
            <a:xfrm>
              <a:off x="6812383" y="149324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2" name="Rectangle 92"/>
            <p:cNvSpPr>
              <a:spLocks noChangeArrowheads="1"/>
            </p:cNvSpPr>
            <p:nvPr/>
          </p:nvSpPr>
          <p:spPr bwMode="auto">
            <a:xfrm>
              <a:off x="6582196" y="166786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3" name="Rectangle 93"/>
            <p:cNvSpPr>
              <a:spLocks noChangeArrowheads="1"/>
            </p:cNvSpPr>
            <p:nvPr/>
          </p:nvSpPr>
          <p:spPr bwMode="auto">
            <a:xfrm>
              <a:off x="6393283" y="218698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4" name="Rectangle 94"/>
            <p:cNvSpPr>
              <a:spLocks noChangeArrowheads="1"/>
            </p:cNvSpPr>
            <p:nvPr/>
          </p:nvSpPr>
          <p:spPr bwMode="auto">
            <a:xfrm>
              <a:off x="6393283" y="2360018"/>
              <a:ext cx="228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279</a:t>
              </a:r>
              <a:endParaRPr lang="fr-FR"/>
            </a:p>
          </p:txBody>
        </p:sp>
        <p:sp>
          <p:nvSpPr>
            <p:cNvPr id="105" name="Rectangle 95"/>
            <p:cNvSpPr>
              <a:spLocks noChangeArrowheads="1"/>
            </p:cNvSpPr>
            <p:nvPr/>
          </p:nvSpPr>
          <p:spPr bwMode="auto">
            <a:xfrm>
              <a:off x="6623471" y="23600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6" name="Rectangle 96"/>
            <p:cNvSpPr>
              <a:spLocks noChangeArrowheads="1"/>
            </p:cNvSpPr>
            <p:nvPr/>
          </p:nvSpPr>
          <p:spPr bwMode="auto">
            <a:xfrm>
              <a:off x="6393283" y="25378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7" name="Rectangle 98"/>
            <p:cNvSpPr>
              <a:spLocks noChangeArrowheads="1"/>
            </p:cNvSpPr>
            <p:nvPr/>
          </p:nvSpPr>
          <p:spPr bwMode="auto">
            <a:xfrm>
              <a:off x="6623471" y="27108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8" name="Rectangle 99"/>
            <p:cNvSpPr>
              <a:spLocks noChangeArrowheads="1"/>
            </p:cNvSpPr>
            <p:nvPr/>
          </p:nvSpPr>
          <p:spPr bwMode="auto">
            <a:xfrm>
              <a:off x="6393283" y="28886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09" name="Rectangle 100"/>
            <p:cNvSpPr>
              <a:spLocks noChangeArrowheads="1"/>
            </p:cNvSpPr>
            <p:nvPr/>
          </p:nvSpPr>
          <p:spPr bwMode="auto">
            <a:xfrm>
              <a:off x="6393283" y="306169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0" name="Rectangle 101"/>
            <p:cNvSpPr>
              <a:spLocks noChangeArrowheads="1"/>
            </p:cNvSpPr>
            <p:nvPr/>
          </p:nvSpPr>
          <p:spPr bwMode="auto">
            <a:xfrm>
              <a:off x="6393283" y="32379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1" name="Rectangle 102"/>
            <p:cNvSpPr>
              <a:spLocks noChangeArrowheads="1"/>
            </p:cNvSpPr>
            <p:nvPr/>
          </p:nvSpPr>
          <p:spPr bwMode="auto">
            <a:xfrm>
              <a:off x="6393283" y="3412530"/>
              <a:ext cx="228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129</a:t>
              </a:r>
              <a:endParaRPr lang="fr-FR"/>
            </a:p>
          </p:txBody>
        </p:sp>
        <p:sp>
          <p:nvSpPr>
            <p:cNvPr id="112" name="Rectangle 103"/>
            <p:cNvSpPr>
              <a:spLocks noChangeArrowheads="1"/>
            </p:cNvSpPr>
            <p:nvPr/>
          </p:nvSpPr>
          <p:spPr bwMode="auto">
            <a:xfrm>
              <a:off x="6623471" y="341253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3" name="Rectangle 104"/>
            <p:cNvSpPr>
              <a:spLocks noChangeArrowheads="1"/>
            </p:cNvSpPr>
            <p:nvPr/>
          </p:nvSpPr>
          <p:spPr bwMode="auto">
            <a:xfrm>
              <a:off x="6393283" y="358874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4" name="Rectangle 105"/>
            <p:cNvSpPr>
              <a:spLocks noChangeArrowheads="1"/>
            </p:cNvSpPr>
            <p:nvPr/>
          </p:nvSpPr>
          <p:spPr bwMode="auto">
            <a:xfrm>
              <a:off x="6393283" y="376336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5" name="Rectangle 106"/>
            <p:cNvSpPr>
              <a:spLocks noChangeArrowheads="1"/>
            </p:cNvSpPr>
            <p:nvPr/>
          </p:nvSpPr>
          <p:spPr bwMode="auto">
            <a:xfrm>
              <a:off x="6393283" y="3939580"/>
              <a:ext cx="1524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58</a:t>
              </a:r>
              <a:endParaRPr lang="fr-FR"/>
            </a:p>
          </p:txBody>
        </p:sp>
        <p:sp>
          <p:nvSpPr>
            <p:cNvPr id="116" name="Rectangle 107"/>
            <p:cNvSpPr>
              <a:spLocks noChangeArrowheads="1"/>
            </p:cNvSpPr>
            <p:nvPr/>
          </p:nvSpPr>
          <p:spPr bwMode="auto">
            <a:xfrm>
              <a:off x="6545683" y="393958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7" name="Rectangle 108"/>
            <p:cNvSpPr>
              <a:spLocks noChangeArrowheads="1"/>
            </p:cNvSpPr>
            <p:nvPr/>
          </p:nvSpPr>
          <p:spPr bwMode="auto">
            <a:xfrm>
              <a:off x="6393283" y="41142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18" name="Rectangle 109"/>
            <p:cNvSpPr>
              <a:spLocks noChangeArrowheads="1"/>
            </p:cNvSpPr>
            <p:nvPr/>
          </p:nvSpPr>
          <p:spPr bwMode="auto">
            <a:xfrm>
              <a:off x="6393283" y="4290418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fr-FR"/>
            </a:p>
          </p:txBody>
        </p:sp>
        <p:sp>
          <p:nvSpPr>
            <p:cNvPr id="119" name="Rectangle 110"/>
            <p:cNvSpPr>
              <a:spLocks noChangeArrowheads="1"/>
            </p:cNvSpPr>
            <p:nvPr/>
          </p:nvSpPr>
          <p:spPr bwMode="auto">
            <a:xfrm>
              <a:off x="6469483" y="42904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20" name="Rectangle 111"/>
            <p:cNvSpPr>
              <a:spLocks noChangeArrowheads="1"/>
            </p:cNvSpPr>
            <p:nvPr/>
          </p:nvSpPr>
          <p:spPr bwMode="auto">
            <a:xfrm>
              <a:off x="6393283" y="44634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21" name="Rectangle 112"/>
            <p:cNvSpPr>
              <a:spLocks noChangeArrowheads="1"/>
            </p:cNvSpPr>
            <p:nvPr/>
          </p:nvSpPr>
          <p:spPr bwMode="auto">
            <a:xfrm>
              <a:off x="6899696" y="2436218"/>
              <a:ext cx="1027112" cy="39687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Rectangle 113"/>
            <p:cNvSpPr>
              <a:spLocks noChangeArrowheads="1"/>
            </p:cNvSpPr>
            <p:nvPr/>
          </p:nvSpPr>
          <p:spPr bwMode="auto">
            <a:xfrm>
              <a:off x="6899696" y="4377730"/>
              <a:ext cx="1027112" cy="39688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Rectangle 114"/>
            <p:cNvSpPr>
              <a:spLocks noChangeArrowheads="1"/>
            </p:cNvSpPr>
            <p:nvPr/>
          </p:nvSpPr>
          <p:spPr bwMode="auto">
            <a:xfrm>
              <a:off x="6899696" y="4014193"/>
              <a:ext cx="1027112" cy="39687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Rectangle 115"/>
            <p:cNvSpPr>
              <a:spLocks noChangeArrowheads="1"/>
            </p:cNvSpPr>
            <p:nvPr/>
          </p:nvSpPr>
          <p:spPr bwMode="auto">
            <a:xfrm>
              <a:off x="6899696" y="3526830"/>
              <a:ext cx="1027112" cy="3968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25" name="Group 116"/>
            <p:cNvGrpSpPr>
              <a:grpSpLocks/>
            </p:cNvGrpSpPr>
            <p:nvPr/>
          </p:nvGrpSpPr>
          <p:grpSpPr bwMode="auto">
            <a:xfrm>
              <a:off x="7042571" y="2453680"/>
              <a:ext cx="174625" cy="1944688"/>
              <a:chOff x="1705" y="2711"/>
              <a:chExt cx="110" cy="1225"/>
            </a:xfrm>
            <a:solidFill>
              <a:srgbClr val="0000FF"/>
            </a:solidFill>
          </p:grpSpPr>
          <p:sp>
            <p:nvSpPr>
              <p:cNvPr id="153" name="Rectangle 117"/>
              <p:cNvSpPr>
                <a:spLocks noChangeArrowheads="1"/>
              </p:cNvSpPr>
              <p:nvPr/>
            </p:nvSpPr>
            <p:spPr bwMode="auto">
              <a:xfrm>
                <a:off x="1747" y="2711"/>
                <a:ext cx="25" cy="1118"/>
              </a:xfrm>
              <a:prstGeom prst="rect">
                <a:avLst/>
              </a:prstGeom>
              <a:grpFill/>
              <a:ln w="38100" cmpd="sng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118"/>
              <p:cNvSpPr>
                <a:spLocks/>
              </p:cNvSpPr>
              <p:nvPr/>
            </p:nvSpPr>
            <p:spPr bwMode="auto">
              <a:xfrm>
                <a:off x="1705" y="3827"/>
                <a:ext cx="110" cy="109"/>
              </a:xfrm>
              <a:custGeom>
                <a:avLst/>
                <a:gdLst>
                  <a:gd name="T0" fmla="*/ 0 w 110"/>
                  <a:gd name="T1" fmla="*/ 0 h 109"/>
                  <a:gd name="T2" fmla="*/ 56 w 110"/>
                  <a:gd name="T3" fmla="*/ 109 h 109"/>
                  <a:gd name="T4" fmla="*/ 110 w 110"/>
                  <a:gd name="T5" fmla="*/ 0 h 109"/>
                  <a:gd name="T6" fmla="*/ 0 w 110"/>
                  <a:gd name="T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9">
                    <a:moveTo>
                      <a:pt x="0" y="0"/>
                    </a:moveTo>
                    <a:lnTo>
                      <a:pt x="56" y="109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6" name="Group 119"/>
            <p:cNvGrpSpPr>
              <a:grpSpLocks/>
            </p:cNvGrpSpPr>
            <p:nvPr/>
          </p:nvGrpSpPr>
          <p:grpSpPr bwMode="auto">
            <a:xfrm>
              <a:off x="7271171" y="2453680"/>
              <a:ext cx="174625" cy="1579563"/>
              <a:chOff x="1849" y="2711"/>
              <a:chExt cx="110" cy="995"/>
            </a:xfrm>
            <a:solidFill>
              <a:srgbClr val="FF0000"/>
            </a:solidFill>
          </p:grpSpPr>
          <p:sp>
            <p:nvSpPr>
              <p:cNvPr id="151" name="Rectangle 120"/>
              <p:cNvSpPr>
                <a:spLocks noChangeArrowheads="1"/>
              </p:cNvSpPr>
              <p:nvPr/>
            </p:nvSpPr>
            <p:spPr bwMode="auto">
              <a:xfrm>
                <a:off x="1891" y="2711"/>
                <a:ext cx="25" cy="889"/>
              </a:xfrm>
              <a:prstGeom prst="rect">
                <a:avLst/>
              </a:prstGeom>
              <a:grpFill/>
              <a:ln w="76200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121"/>
              <p:cNvSpPr>
                <a:spLocks/>
              </p:cNvSpPr>
              <p:nvPr/>
            </p:nvSpPr>
            <p:spPr bwMode="auto">
              <a:xfrm>
                <a:off x="1849" y="3598"/>
                <a:ext cx="110" cy="108"/>
              </a:xfrm>
              <a:custGeom>
                <a:avLst/>
                <a:gdLst>
                  <a:gd name="T0" fmla="*/ 0 w 110"/>
                  <a:gd name="T1" fmla="*/ 0 h 108"/>
                  <a:gd name="T2" fmla="*/ 54 w 110"/>
                  <a:gd name="T3" fmla="*/ 108 h 108"/>
                  <a:gd name="T4" fmla="*/ 110 w 110"/>
                  <a:gd name="T5" fmla="*/ 0 h 108"/>
                  <a:gd name="T6" fmla="*/ 0 w 110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8">
                    <a:moveTo>
                      <a:pt x="0" y="0"/>
                    </a:moveTo>
                    <a:lnTo>
                      <a:pt x="54" y="108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7" name="Group 122"/>
            <p:cNvGrpSpPr>
              <a:grpSpLocks/>
            </p:cNvGrpSpPr>
            <p:nvPr/>
          </p:nvGrpSpPr>
          <p:grpSpPr bwMode="auto">
            <a:xfrm>
              <a:off x="7402933" y="4030068"/>
              <a:ext cx="149225" cy="361950"/>
              <a:chOff x="1932" y="3704"/>
              <a:chExt cx="94" cy="228"/>
            </a:xfrm>
          </p:grpSpPr>
          <p:sp>
            <p:nvSpPr>
              <p:cNvPr id="149" name="Rectangle 123"/>
              <p:cNvSpPr>
                <a:spLocks noChangeArrowheads="1"/>
              </p:cNvSpPr>
              <p:nvPr/>
            </p:nvSpPr>
            <p:spPr bwMode="auto">
              <a:xfrm>
                <a:off x="1970" y="3704"/>
                <a:ext cx="17" cy="138"/>
              </a:xfrm>
              <a:prstGeom prst="rect">
                <a:avLst/>
              </a:prstGeom>
              <a:noFill/>
              <a:ln w="269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124"/>
              <p:cNvSpPr>
                <a:spLocks/>
              </p:cNvSpPr>
              <p:nvPr/>
            </p:nvSpPr>
            <p:spPr bwMode="auto">
              <a:xfrm>
                <a:off x="1932" y="3840"/>
                <a:ext cx="94" cy="92"/>
              </a:xfrm>
              <a:custGeom>
                <a:avLst/>
                <a:gdLst>
                  <a:gd name="T0" fmla="*/ 0 w 94"/>
                  <a:gd name="T1" fmla="*/ 0 h 92"/>
                  <a:gd name="T2" fmla="*/ 48 w 94"/>
                  <a:gd name="T3" fmla="*/ 92 h 92"/>
                  <a:gd name="T4" fmla="*/ 94 w 94"/>
                  <a:gd name="T5" fmla="*/ 0 h 92"/>
                  <a:gd name="T6" fmla="*/ 0 w 94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2">
                    <a:moveTo>
                      <a:pt x="0" y="0"/>
                    </a:moveTo>
                    <a:lnTo>
                      <a:pt x="48" y="92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8" name="Group 125"/>
            <p:cNvGrpSpPr>
              <a:grpSpLocks/>
            </p:cNvGrpSpPr>
            <p:nvPr/>
          </p:nvGrpSpPr>
          <p:grpSpPr bwMode="auto">
            <a:xfrm>
              <a:off x="7612483" y="2453680"/>
              <a:ext cx="174625" cy="1092200"/>
              <a:chOff x="2064" y="2711"/>
              <a:chExt cx="110" cy="688"/>
            </a:xfrm>
            <a:solidFill>
              <a:srgbClr val="008000"/>
            </a:solidFill>
          </p:grpSpPr>
          <p:sp>
            <p:nvSpPr>
              <p:cNvPr id="147" name="Rectangle 126"/>
              <p:cNvSpPr>
                <a:spLocks noChangeArrowheads="1"/>
              </p:cNvSpPr>
              <p:nvPr/>
            </p:nvSpPr>
            <p:spPr bwMode="auto">
              <a:xfrm>
                <a:off x="2106" y="2711"/>
                <a:ext cx="25" cy="582"/>
              </a:xfrm>
              <a:prstGeom prst="rect">
                <a:avLst/>
              </a:prstGeom>
              <a:grpFill/>
              <a:ln w="3175" cmpd="sng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127"/>
              <p:cNvSpPr>
                <a:spLocks/>
              </p:cNvSpPr>
              <p:nvPr/>
            </p:nvSpPr>
            <p:spPr bwMode="auto">
              <a:xfrm>
                <a:off x="2064" y="3291"/>
                <a:ext cx="110" cy="108"/>
              </a:xfrm>
              <a:custGeom>
                <a:avLst/>
                <a:gdLst>
                  <a:gd name="T0" fmla="*/ 0 w 110"/>
                  <a:gd name="T1" fmla="*/ 0 h 108"/>
                  <a:gd name="T2" fmla="*/ 54 w 110"/>
                  <a:gd name="T3" fmla="*/ 108 h 108"/>
                  <a:gd name="T4" fmla="*/ 110 w 110"/>
                  <a:gd name="T5" fmla="*/ 0 h 108"/>
                  <a:gd name="T6" fmla="*/ 0 w 110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8">
                    <a:moveTo>
                      <a:pt x="0" y="0"/>
                    </a:moveTo>
                    <a:lnTo>
                      <a:pt x="54" y="108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9" name="Group 128"/>
            <p:cNvGrpSpPr>
              <a:grpSpLocks/>
            </p:cNvGrpSpPr>
            <p:nvPr/>
          </p:nvGrpSpPr>
          <p:grpSpPr bwMode="auto">
            <a:xfrm>
              <a:off x="7518821" y="3550643"/>
              <a:ext cx="149225" cy="488950"/>
              <a:chOff x="2005" y="3402"/>
              <a:chExt cx="94" cy="308"/>
            </a:xfrm>
          </p:grpSpPr>
          <p:sp>
            <p:nvSpPr>
              <p:cNvPr id="145" name="Rectangle 129"/>
              <p:cNvSpPr>
                <a:spLocks noChangeArrowheads="1"/>
              </p:cNvSpPr>
              <p:nvPr/>
            </p:nvSpPr>
            <p:spPr bwMode="auto">
              <a:xfrm>
                <a:off x="2043" y="3402"/>
                <a:ext cx="17" cy="217"/>
              </a:xfrm>
              <a:prstGeom prst="rect">
                <a:avLst/>
              </a:prstGeom>
              <a:noFill/>
              <a:ln w="269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130"/>
              <p:cNvSpPr>
                <a:spLocks/>
              </p:cNvSpPr>
              <p:nvPr/>
            </p:nvSpPr>
            <p:spPr bwMode="auto">
              <a:xfrm>
                <a:off x="2005" y="3617"/>
                <a:ext cx="94" cy="93"/>
              </a:xfrm>
              <a:custGeom>
                <a:avLst/>
                <a:gdLst>
                  <a:gd name="T0" fmla="*/ 0 w 94"/>
                  <a:gd name="T1" fmla="*/ 0 h 93"/>
                  <a:gd name="T2" fmla="*/ 48 w 94"/>
                  <a:gd name="T3" fmla="*/ 93 h 93"/>
                  <a:gd name="T4" fmla="*/ 94 w 94"/>
                  <a:gd name="T5" fmla="*/ 0 h 93"/>
                  <a:gd name="T6" fmla="*/ 0 w 94"/>
                  <a:gd name="T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3">
                    <a:moveTo>
                      <a:pt x="0" y="0"/>
                    </a:moveTo>
                    <a:lnTo>
                      <a:pt x="48" y="93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0" name="Group 131"/>
            <p:cNvGrpSpPr>
              <a:grpSpLocks/>
            </p:cNvGrpSpPr>
            <p:nvPr/>
          </p:nvGrpSpPr>
          <p:grpSpPr bwMode="auto">
            <a:xfrm>
              <a:off x="7747421" y="3550643"/>
              <a:ext cx="149225" cy="854075"/>
              <a:chOff x="2149" y="3402"/>
              <a:chExt cx="94" cy="538"/>
            </a:xfrm>
          </p:grpSpPr>
          <p:sp>
            <p:nvSpPr>
              <p:cNvPr id="143" name="Rectangle 132"/>
              <p:cNvSpPr>
                <a:spLocks noChangeArrowheads="1"/>
              </p:cNvSpPr>
              <p:nvPr/>
            </p:nvSpPr>
            <p:spPr bwMode="auto">
              <a:xfrm>
                <a:off x="2187" y="3402"/>
                <a:ext cx="17" cy="446"/>
              </a:xfrm>
              <a:prstGeom prst="rect">
                <a:avLst/>
              </a:prstGeom>
              <a:noFill/>
              <a:ln w="26988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133"/>
              <p:cNvSpPr>
                <a:spLocks/>
              </p:cNvSpPr>
              <p:nvPr/>
            </p:nvSpPr>
            <p:spPr bwMode="auto">
              <a:xfrm>
                <a:off x="2149" y="3846"/>
                <a:ext cx="94" cy="94"/>
              </a:xfrm>
              <a:custGeom>
                <a:avLst/>
                <a:gdLst>
                  <a:gd name="T0" fmla="*/ 0 w 94"/>
                  <a:gd name="T1" fmla="*/ 0 h 94"/>
                  <a:gd name="T2" fmla="*/ 46 w 94"/>
                  <a:gd name="T3" fmla="*/ 94 h 94"/>
                  <a:gd name="T4" fmla="*/ 94 w 94"/>
                  <a:gd name="T5" fmla="*/ 0 h 94"/>
                  <a:gd name="T6" fmla="*/ 0 w 94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4">
                    <a:moveTo>
                      <a:pt x="0" y="0"/>
                    </a:moveTo>
                    <a:lnTo>
                      <a:pt x="46" y="94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31" name="Text Box 158"/>
            <p:cNvSpPr txBox="1">
              <a:spLocks noChangeArrowheads="1"/>
            </p:cNvSpPr>
            <p:nvPr/>
          </p:nvSpPr>
          <p:spPr bwMode="auto">
            <a:xfrm>
              <a:off x="7002883" y="4450755"/>
              <a:ext cx="963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aseline="30000"/>
                <a:t>249</a:t>
              </a:r>
              <a:r>
                <a:rPr lang="fr-FR"/>
                <a:t>Fm</a:t>
              </a:r>
            </a:p>
          </p:txBody>
        </p:sp>
        <p:sp>
          <p:nvSpPr>
            <p:cNvPr id="132" name="Rectangle 159"/>
            <p:cNvSpPr>
              <a:spLocks noChangeArrowheads="1"/>
            </p:cNvSpPr>
            <p:nvPr/>
          </p:nvSpPr>
          <p:spPr bwMode="auto">
            <a:xfrm>
              <a:off x="8145883" y="2377480"/>
              <a:ext cx="2413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9/2-</a:t>
              </a:r>
              <a:endParaRPr lang="fr-FR"/>
            </a:p>
          </p:txBody>
        </p:sp>
        <p:sp>
          <p:nvSpPr>
            <p:cNvPr id="133" name="Rectangle 160"/>
            <p:cNvSpPr>
              <a:spLocks noChangeArrowheads="1"/>
            </p:cNvSpPr>
            <p:nvPr/>
          </p:nvSpPr>
          <p:spPr bwMode="auto">
            <a:xfrm>
              <a:off x="8145883" y="3414118"/>
              <a:ext cx="355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11/2+</a:t>
              </a:r>
              <a:endParaRPr lang="fr-FR"/>
            </a:p>
          </p:txBody>
        </p:sp>
        <p:sp>
          <p:nvSpPr>
            <p:cNvPr id="134" name="Rectangle 161"/>
            <p:cNvSpPr>
              <a:spLocks noChangeArrowheads="1"/>
            </p:cNvSpPr>
            <p:nvPr/>
          </p:nvSpPr>
          <p:spPr bwMode="auto">
            <a:xfrm>
              <a:off x="8145883" y="3947518"/>
              <a:ext cx="2794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9/2+</a:t>
              </a:r>
              <a:endParaRPr lang="fr-FR"/>
            </a:p>
          </p:txBody>
        </p:sp>
        <p:sp>
          <p:nvSpPr>
            <p:cNvPr id="135" name="Rectangle 162"/>
            <p:cNvSpPr>
              <a:spLocks noChangeArrowheads="1"/>
            </p:cNvSpPr>
            <p:nvPr/>
          </p:nvSpPr>
          <p:spPr bwMode="auto">
            <a:xfrm>
              <a:off x="8145883" y="4328518"/>
              <a:ext cx="2794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7/2+</a:t>
              </a:r>
              <a:endParaRPr lang="fr-FR"/>
            </a:p>
          </p:txBody>
        </p:sp>
        <p:sp>
          <p:nvSpPr>
            <p:cNvPr id="136" name="Line 165"/>
            <p:cNvSpPr>
              <a:spLocks noChangeShapeType="1"/>
            </p:cNvSpPr>
            <p:nvPr/>
          </p:nvSpPr>
          <p:spPr bwMode="auto">
            <a:xfrm flipH="1">
              <a:off x="8526883" y="1653580"/>
              <a:ext cx="11430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7" name="Line 166"/>
            <p:cNvSpPr>
              <a:spLocks noChangeShapeType="1"/>
            </p:cNvSpPr>
            <p:nvPr/>
          </p:nvSpPr>
          <p:spPr bwMode="auto">
            <a:xfrm flipH="1">
              <a:off x="8679283" y="1653580"/>
              <a:ext cx="12192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8" name="Line 167"/>
            <p:cNvSpPr>
              <a:spLocks noChangeShapeType="1"/>
            </p:cNvSpPr>
            <p:nvPr/>
          </p:nvSpPr>
          <p:spPr bwMode="auto">
            <a:xfrm>
              <a:off x="9288883" y="1653580"/>
              <a:ext cx="990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9" name="Text Box 168"/>
            <p:cNvSpPr txBox="1">
              <a:spLocks noChangeArrowheads="1"/>
            </p:cNvSpPr>
            <p:nvPr/>
          </p:nvSpPr>
          <p:spPr bwMode="auto">
            <a:xfrm>
              <a:off x="8892008" y="2760068"/>
              <a:ext cx="8620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dirty="0"/>
                <a:t>8280</a:t>
              </a:r>
            </a:p>
          </p:txBody>
        </p:sp>
        <p:sp>
          <p:nvSpPr>
            <p:cNvPr id="140" name="Text Box 169"/>
            <p:cNvSpPr txBox="1">
              <a:spLocks noChangeArrowheads="1"/>
            </p:cNvSpPr>
            <p:nvPr/>
          </p:nvSpPr>
          <p:spPr bwMode="auto">
            <a:xfrm>
              <a:off x="8679283" y="1805980"/>
              <a:ext cx="8620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8003</a:t>
              </a:r>
            </a:p>
          </p:txBody>
        </p:sp>
        <p:sp>
          <p:nvSpPr>
            <p:cNvPr id="141" name="Text Box 170"/>
            <p:cNvSpPr txBox="1">
              <a:spLocks noChangeArrowheads="1"/>
            </p:cNvSpPr>
            <p:nvPr/>
          </p:nvSpPr>
          <p:spPr bwMode="auto">
            <a:xfrm>
              <a:off x="9425408" y="1159868"/>
              <a:ext cx="912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aseline="30000"/>
                <a:t>253</a:t>
              </a:r>
              <a:r>
                <a:rPr lang="fr-FR"/>
                <a:t>No</a:t>
              </a:r>
            </a:p>
          </p:txBody>
        </p:sp>
        <p:sp>
          <p:nvSpPr>
            <p:cNvPr id="142" name="Rectangle 171"/>
            <p:cNvSpPr>
              <a:spLocks noChangeArrowheads="1"/>
            </p:cNvSpPr>
            <p:nvPr/>
          </p:nvSpPr>
          <p:spPr bwMode="auto">
            <a:xfrm>
              <a:off x="9085683" y="1501180"/>
              <a:ext cx="1587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gs</a:t>
              </a: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2697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1" smtClean="0"/>
              <a:t>From cathode rays to X </a:t>
            </a:r>
            <a:r>
              <a:rPr lang="fr-FR" noProof="1"/>
              <a:t>rays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1" name="Picture 8" descr="Xmainba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723" y="1517576"/>
            <a:ext cx="1336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1851" y="4901952"/>
            <a:ext cx="1971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sz="1800" noProof="1">
                <a:solidFill>
                  <a:srgbClr val="2D27FF"/>
                </a:solidFill>
                <a:latin typeface="Comic Sans MS" charset="0"/>
              </a:rPr>
              <a:t>Wilhelm R</a:t>
            </a:r>
            <a:r>
              <a:rPr altLang="ja-JP" sz="1800" noProof="1">
                <a:solidFill>
                  <a:srgbClr val="2D27FF"/>
                </a:solidFill>
                <a:latin typeface="Arial"/>
              </a:rPr>
              <a:t>ö</a:t>
            </a:r>
            <a:r>
              <a:rPr sz="1800" noProof="1">
                <a:solidFill>
                  <a:srgbClr val="2D27FF"/>
                </a:solidFill>
                <a:latin typeface="Comic Sans MS" charset="0"/>
              </a:rPr>
              <a:t>ntgen</a:t>
            </a:r>
          </a:p>
        </p:txBody>
      </p:sp>
      <p:pic>
        <p:nvPicPr>
          <p:cNvPr id="13" name="Picture 5" descr="MR-fig1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59" y="1445568"/>
            <a:ext cx="3530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225px-Roentge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3" y="1805608"/>
            <a:ext cx="21732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306267" y="4901952"/>
            <a:ext cx="3352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5" name="Group 22"/>
          <p:cNvGrpSpPr>
            <a:grpSpLocks/>
          </p:cNvGrpSpPr>
          <p:nvPr/>
        </p:nvGrpSpPr>
        <p:grpSpPr bwMode="auto">
          <a:xfrm>
            <a:off x="3081338" y="4326508"/>
            <a:ext cx="7107238" cy="914400"/>
            <a:chOff x="1941" y="2621"/>
            <a:chExt cx="4477" cy="576"/>
          </a:xfrm>
        </p:grpSpPr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1941" y="2952"/>
              <a:ext cx="38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800" dirty="0"/>
                <a:t>W. </a:t>
              </a:r>
              <a:r>
                <a:rPr lang="en-GB" sz="1800" dirty="0" err="1"/>
                <a:t>R</a:t>
              </a:r>
              <a:r>
                <a:rPr lang="en-GB" altLang="ja-JP" sz="1800" dirty="0" err="1"/>
                <a:t>öntgen</a:t>
              </a:r>
              <a:r>
                <a:rPr lang="en-GB" altLang="ja-JP" sz="1800" dirty="0"/>
                <a:t> receives the 1</a:t>
              </a:r>
              <a:r>
                <a:rPr lang="en-GB" altLang="ja-JP" sz="1800" baseline="30000" dirty="0"/>
                <a:t>st</a:t>
              </a:r>
              <a:r>
                <a:rPr lang="en-GB" altLang="ja-JP" sz="1800" dirty="0"/>
                <a:t> Nobel Prize in Physics in 1901</a:t>
              </a:r>
              <a:endParaRPr lang="en-GB" sz="1800" dirty="0"/>
            </a:p>
          </p:txBody>
        </p:sp>
        <p:pic>
          <p:nvPicPr>
            <p:cNvPr id="17" name="Picture 21" descr="600px-Nobel_medal_dsc0617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2621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882130" y="869504"/>
            <a:ext cx="8888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sz="2000" noProof="1">
                <a:solidFill>
                  <a:schemeClr val="tx2"/>
                </a:solidFill>
              </a:rPr>
              <a:t>1895 	discovery of X rays</a:t>
            </a:r>
          </a:p>
        </p:txBody>
      </p:sp>
    </p:spTree>
    <p:extLst>
      <p:ext uri="{BB962C8B-B14F-4D97-AF65-F5344CB8AC3E}">
        <p14:creationId xmlns:p14="http://schemas.microsoft.com/office/powerpoint/2010/main" val="360494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Case of </a:t>
            </a:r>
            <a:r>
              <a:rPr lang="fr-FR" baseline="30000" dirty="0" smtClean="0"/>
              <a:t>253</a:t>
            </a:r>
            <a:r>
              <a:rPr lang="fr-FR" dirty="0" smtClean="0"/>
              <a:t>No</a:t>
            </a:r>
            <a:r>
              <a:rPr lang="fr-FR" dirty="0" smtClean="0">
                <a:latin typeface="Helvetica" charset="0"/>
              </a:rPr>
              <a:t>→</a:t>
            </a:r>
            <a:r>
              <a:rPr lang="fr-FR" baseline="30000" dirty="0" smtClean="0">
                <a:latin typeface="Helvetica" charset="0"/>
              </a:rPr>
              <a:t>249</a:t>
            </a:r>
            <a:r>
              <a:rPr lang="fr-FR" dirty="0" smtClean="0">
                <a:latin typeface="Helvetica" charset="0"/>
              </a:rPr>
              <a:t>Fm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60</a:t>
            </a:fld>
            <a:endParaRPr lang="fr-FR" dirty="0"/>
          </a:p>
        </p:txBody>
      </p:sp>
      <p:pic>
        <p:nvPicPr>
          <p:cNvPr id="11" name="Image 10" descr="fig2_rev_n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" b="33560"/>
          <a:stretch/>
        </p:blipFill>
        <p:spPr>
          <a:xfrm>
            <a:off x="201811" y="1157536"/>
            <a:ext cx="5904656" cy="4025900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6393283" y="2017961"/>
            <a:ext cx="3944938" cy="3748087"/>
            <a:chOff x="6393283" y="1159868"/>
            <a:chExt cx="3944938" cy="3748087"/>
          </a:xfrm>
        </p:grpSpPr>
        <p:sp>
          <p:nvSpPr>
            <p:cNvPr id="13" name="Rectangle 89"/>
            <p:cNvSpPr>
              <a:spLocks noChangeArrowheads="1"/>
            </p:cNvSpPr>
            <p:nvPr/>
          </p:nvSpPr>
          <p:spPr bwMode="auto">
            <a:xfrm>
              <a:off x="6582196" y="14218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4" name="Rectangle 91"/>
            <p:cNvSpPr>
              <a:spLocks noChangeArrowheads="1"/>
            </p:cNvSpPr>
            <p:nvPr/>
          </p:nvSpPr>
          <p:spPr bwMode="auto">
            <a:xfrm>
              <a:off x="6812383" y="149324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5" name="Rectangle 92"/>
            <p:cNvSpPr>
              <a:spLocks noChangeArrowheads="1"/>
            </p:cNvSpPr>
            <p:nvPr/>
          </p:nvSpPr>
          <p:spPr bwMode="auto">
            <a:xfrm>
              <a:off x="6582196" y="166786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6" name="Rectangle 93"/>
            <p:cNvSpPr>
              <a:spLocks noChangeArrowheads="1"/>
            </p:cNvSpPr>
            <p:nvPr/>
          </p:nvSpPr>
          <p:spPr bwMode="auto">
            <a:xfrm>
              <a:off x="6393283" y="218698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7" name="Rectangle 94"/>
            <p:cNvSpPr>
              <a:spLocks noChangeArrowheads="1"/>
            </p:cNvSpPr>
            <p:nvPr/>
          </p:nvSpPr>
          <p:spPr bwMode="auto">
            <a:xfrm>
              <a:off x="6393283" y="2360018"/>
              <a:ext cx="228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279</a:t>
              </a:r>
              <a:endParaRPr lang="fr-FR"/>
            </a:p>
          </p:txBody>
        </p:sp>
        <p:sp>
          <p:nvSpPr>
            <p:cNvPr id="18" name="Rectangle 95"/>
            <p:cNvSpPr>
              <a:spLocks noChangeArrowheads="1"/>
            </p:cNvSpPr>
            <p:nvPr/>
          </p:nvSpPr>
          <p:spPr bwMode="auto">
            <a:xfrm>
              <a:off x="6623471" y="23600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19" name="Rectangle 96"/>
            <p:cNvSpPr>
              <a:spLocks noChangeArrowheads="1"/>
            </p:cNvSpPr>
            <p:nvPr/>
          </p:nvSpPr>
          <p:spPr bwMode="auto">
            <a:xfrm>
              <a:off x="6393283" y="25378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0" name="Rectangle 98"/>
            <p:cNvSpPr>
              <a:spLocks noChangeArrowheads="1"/>
            </p:cNvSpPr>
            <p:nvPr/>
          </p:nvSpPr>
          <p:spPr bwMode="auto">
            <a:xfrm>
              <a:off x="6623471" y="27108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1" name="Rectangle 99"/>
            <p:cNvSpPr>
              <a:spLocks noChangeArrowheads="1"/>
            </p:cNvSpPr>
            <p:nvPr/>
          </p:nvSpPr>
          <p:spPr bwMode="auto">
            <a:xfrm>
              <a:off x="6393283" y="28886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2" name="Rectangle 100"/>
            <p:cNvSpPr>
              <a:spLocks noChangeArrowheads="1"/>
            </p:cNvSpPr>
            <p:nvPr/>
          </p:nvSpPr>
          <p:spPr bwMode="auto">
            <a:xfrm>
              <a:off x="6393283" y="306169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3" name="Rectangle 101"/>
            <p:cNvSpPr>
              <a:spLocks noChangeArrowheads="1"/>
            </p:cNvSpPr>
            <p:nvPr/>
          </p:nvSpPr>
          <p:spPr bwMode="auto">
            <a:xfrm>
              <a:off x="6393283" y="32379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4" name="Rectangle 102"/>
            <p:cNvSpPr>
              <a:spLocks noChangeArrowheads="1"/>
            </p:cNvSpPr>
            <p:nvPr/>
          </p:nvSpPr>
          <p:spPr bwMode="auto">
            <a:xfrm>
              <a:off x="6393283" y="3412530"/>
              <a:ext cx="228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129</a:t>
              </a:r>
              <a:endParaRPr lang="fr-FR"/>
            </a:p>
          </p:txBody>
        </p:sp>
        <p:sp>
          <p:nvSpPr>
            <p:cNvPr id="25" name="Rectangle 103"/>
            <p:cNvSpPr>
              <a:spLocks noChangeArrowheads="1"/>
            </p:cNvSpPr>
            <p:nvPr/>
          </p:nvSpPr>
          <p:spPr bwMode="auto">
            <a:xfrm>
              <a:off x="6623471" y="341253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6" name="Rectangle 104"/>
            <p:cNvSpPr>
              <a:spLocks noChangeArrowheads="1"/>
            </p:cNvSpPr>
            <p:nvPr/>
          </p:nvSpPr>
          <p:spPr bwMode="auto">
            <a:xfrm>
              <a:off x="6393283" y="3588743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7" name="Rectangle 105"/>
            <p:cNvSpPr>
              <a:spLocks noChangeArrowheads="1"/>
            </p:cNvSpPr>
            <p:nvPr/>
          </p:nvSpPr>
          <p:spPr bwMode="auto">
            <a:xfrm>
              <a:off x="6393283" y="376336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28" name="Rectangle 106"/>
            <p:cNvSpPr>
              <a:spLocks noChangeArrowheads="1"/>
            </p:cNvSpPr>
            <p:nvPr/>
          </p:nvSpPr>
          <p:spPr bwMode="auto">
            <a:xfrm>
              <a:off x="6393283" y="3939580"/>
              <a:ext cx="1524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58</a:t>
              </a:r>
              <a:endParaRPr lang="fr-FR"/>
            </a:p>
          </p:txBody>
        </p:sp>
        <p:sp>
          <p:nvSpPr>
            <p:cNvPr id="29" name="Rectangle 107"/>
            <p:cNvSpPr>
              <a:spLocks noChangeArrowheads="1"/>
            </p:cNvSpPr>
            <p:nvPr/>
          </p:nvSpPr>
          <p:spPr bwMode="auto">
            <a:xfrm>
              <a:off x="6545683" y="3939580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30" name="Rectangle 108"/>
            <p:cNvSpPr>
              <a:spLocks noChangeArrowheads="1"/>
            </p:cNvSpPr>
            <p:nvPr/>
          </p:nvSpPr>
          <p:spPr bwMode="auto">
            <a:xfrm>
              <a:off x="6393283" y="411420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31" name="Rectangle 109"/>
            <p:cNvSpPr>
              <a:spLocks noChangeArrowheads="1"/>
            </p:cNvSpPr>
            <p:nvPr/>
          </p:nvSpPr>
          <p:spPr bwMode="auto">
            <a:xfrm>
              <a:off x="6393283" y="4290418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fr-FR"/>
            </a:p>
          </p:txBody>
        </p:sp>
        <p:sp>
          <p:nvSpPr>
            <p:cNvPr id="32" name="Rectangle 110"/>
            <p:cNvSpPr>
              <a:spLocks noChangeArrowheads="1"/>
            </p:cNvSpPr>
            <p:nvPr/>
          </p:nvSpPr>
          <p:spPr bwMode="auto">
            <a:xfrm>
              <a:off x="6469483" y="4290418"/>
              <a:ext cx="381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33" name="Rectangle 111"/>
            <p:cNvSpPr>
              <a:spLocks noChangeArrowheads="1"/>
            </p:cNvSpPr>
            <p:nvPr/>
          </p:nvSpPr>
          <p:spPr bwMode="auto">
            <a:xfrm>
              <a:off x="6393283" y="4463455"/>
              <a:ext cx="381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 </a:t>
              </a:r>
              <a:endParaRPr lang="fr-FR"/>
            </a:p>
          </p:txBody>
        </p:sp>
        <p:sp>
          <p:nvSpPr>
            <p:cNvPr id="34" name="Rectangle 112"/>
            <p:cNvSpPr>
              <a:spLocks noChangeArrowheads="1"/>
            </p:cNvSpPr>
            <p:nvPr/>
          </p:nvSpPr>
          <p:spPr bwMode="auto">
            <a:xfrm>
              <a:off x="6899696" y="2436218"/>
              <a:ext cx="1027112" cy="39687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Rectangle 113"/>
            <p:cNvSpPr>
              <a:spLocks noChangeArrowheads="1"/>
            </p:cNvSpPr>
            <p:nvPr/>
          </p:nvSpPr>
          <p:spPr bwMode="auto">
            <a:xfrm>
              <a:off x="6899696" y="4377730"/>
              <a:ext cx="1027112" cy="39688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Rectangle 114"/>
            <p:cNvSpPr>
              <a:spLocks noChangeArrowheads="1"/>
            </p:cNvSpPr>
            <p:nvPr/>
          </p:nvSpPr>
          <p:spPr bwMode="auto">
            <a:xfrm>
              <a:off x="6899696" y="4014193"/>
              <a:ext cx="1027112" cy="39687"/>
            </a:xfrm>
            <a:prstGeom prst="rect">
              <a:avLst/>
            </a:prstGeom>
            <a:solidFill>
              <a:schemeClr val="tx1"/>
            </a:solidFill>
            <a:ln w="3968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115"/>
            <p:cNvSpPr>
              <a:spLocks noChangeArrowheads="1"/>
            </p:cNvSpPr>
            <p:nvPr/>
          </p:nvSpPr>
          <p:spPr bwMode="auto">
            <a:xfrm>
              <a:off x="6899696" y="3526830"/>
              <a:ext cx="1027112" cy="3968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8" name="Group 116"/>
            <p:cNvGrpSpPr>
              <a:grpSpLocks/>
            </p:cNvGrpSpPr>
            <p:nvPr/>
          </p:nvGrpSpPr>
          <p:grpSpPr bwMode="auto">
            <a:xfrm>
              <a:off x="7042571" y="2453680"/>
              <a:ext cx="174625" cy="1944688"/>
              <a:chOff x="1705" y="2711"/>
              <a:chExt cx="110" cy="1225"/>
            </a:xfrm>
            <a:solidFill>
              <a:srgbClr val="0000FF"/>
            </a:solidFill>
          </p:grpSpPr>
          <p:sp>
            <p:nvSpPr>
              <p:cNvPr id="39" name="Rectangle 117"/>
              <p:cNvSpPr>
                <a:spLocks noChangeArrowheads="1"/>
              </p:cNvSpPr>
              <p:nvPr/>
            </p:nvSpPr>
            <p:spPr bwMode="auto">
              <a:xfrm>
                <a:off x="1747" y="2711"/>
                <a:ext cx="25" cy="1118"/>
              </a:xfrm>
              <a:prstGeom prst="rect">
                <a:avLst/>
              </a:prstGeom>
              <a:grpFill/>
              <a:ln w="39688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18"/>
              <p:cNvSpPr>
                <a:spLocks/>
              </p:cNvSpPr>
              <p:nvPr/>
            </p:nvSpPr>
            <p:spPr bwMode="auto">
              <a:xfrm>
                <a:off x="1705" y="3827"/>
                <a:ext cx="110" cy="109"/>
              </a:xfrm>
              <a:custGeom>
                <a:avLst/>
                <a:gdLst>
                  <a:gd name="T0" fmla="*/ 0 w 110"/>
                  <a:gd name="T1" fmla="*/ 0 h 109"/>
                  <a:gd name="T2" fmla="*/ 56 w 110"/>
                  <a:gd name="T3" fmla="*/ 109 h 109"/>
                  <a:gd name="T4" fmla="*/ 110 w 110"/>
                  <a:gd name="T5" fmla="*/ 0 h 109"/>
                  <a:gd name="T6" fmla="*/ 0 w 110"/>
                  <a:gd name="T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9">
                    <a:moveTo>
                      <a:pt x="0" y="0"/>
                    </a:moveTo>
                    <a:lnTo>
                      <a:pt x="56" y="109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1" name="Group 119"/>
            <p:cNvGrpSpPr>
              <a:grpSpLocks/>
            </p:cNvGrpSpPr>
            <p:nvPr/>
          </p:nvGrpSpPr>
          <p:grpSpPr bwMode="auto">
            <a:xfrm>
              <a:off x="7271171" y="2453680"/>
              <a:ext cx="174625" cy="1579563"/>
              <a:chOff x="1849" y="2711"/>
              <a:chExt cx="110" cy="995"/>
            </a:xfrm>
            <a:solidFill>
              <a:srgbClr val="FF0000"/>
            </a:solidFill>
          </p:grpSpPr>
          <p:sp>
            <p:nvSpPr>
              <p:cNvPr id="42" name="Rectangle 120"/>
              <p:cNvSpPr>
                <a:spLocks noChangeArrowheads="1"/>
              </p:cNvSpPr>
              <p:nvPr/>
            </p:nvSpPr>
            <p:spPr bwMode="auto">
              <a:xfrm>
                <a:off x="1891" y="2711"/>
                <a:ext cx="25" cy="889"/>
              </a:xfrm>
              <a:prstGeom prst="rect">
                <a:avLst/>
              </a:prstGeom>
              <a:grpFill/>
              <a:ln w="39688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121"/>
              <p:cNvSpPr>
                <a:spLocks/>
              </p:cNvSpPr>
              <p:nvPr/>
            </p:nvSpPr>
            <p:spPr bwMode="auto">
              <a:xfrm>
                <a:off x="1849" y="3598"/>
                <a:ext cx="110" cy="108"/>
              </a:xfrm>
              <a:custGeom>
                <a:avLst/>
                <a:gdLst>
                  <a:gd name="T0" fmla="*/ 0 w 110"/>
                  <a:gd name="T1" fmla="*/ 0 h 108"/>
                  <a:gd name="T2" fmla="*/ 54 w 110"/>
                  <a:gd name="T3" fmla="*/ 108 h 108"/>
                  <a:gd name="T4" fmla="*/ 110 w 110"/>
                  <a:gd name="T5" fmla="*/ 0 h 108"/>
                  <a:gd name="T6" fmla="*/ 0 w 110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8">
                    <a:moveTo>
                      <a:pt x="0" y="0"/>
                    </a:moveTo>
                    <a:lnTo>
                      <a:pt x="54" y="108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4" name="Group 122"/>
            <p:cNvGrpSpPr>
              <a:grpSpLocks/>
            </p:cNvGrpSpPr>
            <p:nvPr/>
          </p:nvGrpSpPr>
          <p:grpSpPr bwMode="auto">
            <a:xfrm>
              <a:off x="7402933" y="4030068"/>
              <a:ext cx="149225" cy="361950"/>
              <a:chOff x="1932" y="3704"/>
              <a:chExt cx="94" cy="228"/>
            </a:xfrm>
          </p:grpSpPr>
          <p:sp>
            <p:nvSpPr>
              <p:cNvPr id="45" name="Rectangle 123"/>
              <p:cNvSpPr>
                <a:spLocks noChangeArrowheads="1"/>
              </p:cNvSpPr>
              <p:nvPr/>
            </p:nvSpPr>
            <p:spPr bwMode="auto">
              <a:xfrm>
                <a:off x="1970" y="3704"/>
                <a:ext cx="17" cy="138"/>
              </a:xfrm>
              <a:prstGeom prst="rect">
                <a:avLst/>
              </a:prstGeom>
              <a:noFill/>
              <a:ln w="269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124"/>
              <p:cNvSpPr>
                <a:spLocks/>
              </p:cNvSpPr>
              <p:nvPr/>
            </p:nvSpPr>
            <p:spPr bwMode="auto">
              <a:xfrm>
                <a:off x="1932" y="3840"/>
                <a:ext cx="94" cy="92"/>
              </a:xfrm>
              <a:custGeom>
                <a:avLst/>
                <a:gdLst>
                  <a:gd name="T0" fmla="*/ 0 w 94"/>
                  <a:gd name="T1" fmla="*/ 0 h 92"/>
                  <a:gd name="T2" fmla="*/ 48 w 94"/>
                  <a:gd name="T3" fmla="*/ 92 h 92"/>
                  <a:gd name="T4" fmla="*/ 94 w 94"/>
                  <a:gd name="T5" fmla="*/ 0 h 92"/>
                  <a:gd name="T6" fmla="*/ 0 w 94"/>
                  <a:gd name="T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2">
                    <a:moveTo>
                      <a:pt x="0" y="0"/>
                    </a:moveTo>
                    <a:lnTo>
                      <a:pt x="48" y="92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7" name="Group 125"/>
            <p:cNvGrpSpPr>
              <a:grpSpLocks/>
            </p:cNvGrpSpPr>
            <p:nvPr/>
          </p:nvGrpSpPr>
          <p:grpSpPr bwMode="auto">
            <a:xfrm>
              <a:off x="7612483" y="2453680"/>
              <a:ext cx="174625" cy="1092200"/>
              <a:chOff x="2064" y="2711"/>
              <a:chExt cx="110" cy="688"/>
            </a:xfrm>
            <a:solidFill>
              <a:srgbClr val="008000"/>
            </a:solidFill>
          </p:grpSpPr>
          <p:sp>
            <p:nvSpPr>
              <p:cNvPr id="48" name="Rectangle 126"/>
              <p:cNvSpPr>
                <a:spLocks noChangeArrowheads="1"/>
              </p:cNvSpPr>
              <p:nvPr/>
            </p:nvSpPr>
            <p:spPr bwMode="auto">
              <a:xfrm>
                <a:off x="2106" y="2711"/>
                <a:ext cx="25" cy="582"/>
              </a:xfrm>
              <a:prstGeom prst="rect">
                <a:avLst/>
              </a:prstGeom>
              <a:grpFill/>
              <a:ln w="39688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127"/>
              <p:cNvSpPr>
                <a:spLocks/>
              </p:cNvSpPr>
              <p:nvPr/>
            </p:nvSpPr>
            <p:spPr bwMode="auto">
              <a:xfrm>
                <a:off x="2064" y="3291"/>
                <a:ext cx="110" cy="108"/>
              </a:xfrm>
              <a:custGeom>
                <a:avLst/>
                <a:gdLst>
                  <a:gd name="T0" fmla="*/ 0 w 110"/>
                  <a:gd name="T1" fmla="*/ 0 h 108"/>
                  <a:gd name="T2" fmla="*/ 54 w 110"/>
                  <a:gd name="T3" fmla="*/ 108 h 108"/>
                  <a:gd name="T4" fmla="*/ 110 w 110"/>
                  <a:gd name="T5" fmla="*/ 0 h 108"/>
                  <a:gd name="T6" fmla="*/ 0 w 110"/>
                  <a:gd name="T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108">
                    <a:moveTo>
                      <a:pt x="0" y="0"/>
                    </a:moveTo>
                    <a:lnTo>
                      <a:pt x="54" y="108"/>
                    </a:lnTo>
                    <a:lnTo>
                      <a:pt x="1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9688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0" name="Group 128"/>
            <p:cNvGrpSpPr>
              <a:grpSpLocks/>
            </p:cNvGrpSpPr>
            <p:nvPr/>
          </p:nvGrpSpPr>
          <p:grpSpPr bwMode="auto">
            <a:xfrm>
              <a:off x="7518821" y="3550643"/>
              <a:ext cx="149225" cy="488950"/>
              <a:chOff x="2005" y="3402"/>
              <a:chExt cx="94" cy="308"/>
            </a:xfrm>
          </p:grpSpPr>
          <p:sp>
            <p:nvSpPr>
              <p:cNvPr id="51" name="Rectangle 129"/>
              <p:cNvSpPr>
                <a:spLocks noChangeArrowheads="1"/>
              </p:cNvSpPr>
              <p:nvPr/>
            </p:nvSpPr>
            <p:spPr bwMode="auto">
              <a:xfrm>
                <a:off x="2043" y="3402"/>
                <a:ext cx="17" cy="217"/>
              </a:xfrm>
              <a:prstGeom prst="rect">
                <a:avLst/>
              </a:prstGeom>
              <a:noFill/>
              <a:ln w="2698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130"/>
              <p:cNvSpPr>
                <a:spLocks/>
              </p:cNvSpPr>
              <p:nvPr/>
            </p:nvSpPr>
            <p:spPr bwMode="auto">
              <a:xfrm>
                <a:off x="2005" y="3617"/>
                <a:ext cx="94" cy="93"/>
              </a:xfrm>
              <a:custGeom>
                <a:avLst/>
                <a:gdLst>
                  <a:gd name="T0" fmla="*/ 0 w 94"/>
                  <a:gd name="T1" fmla="*/ 0 h 93"/>
                  <a:gd name="T2" fmla="*/ 48 w 94"/>
                  <a:gd name="T3" fmla="*/ 93 h 93"/>
                  <a:gd name="T4" fmla="*/ 94 w 94"/>
                  <a:gd name="T5" fmla="*/ 0 h 93"/>
                  <a:gd name="T6" fmla="*/ 0 w 94"/>
                  <a:gd name="T7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3">
                    <a:moveTo>
                      <a:pt x="0" y="0"/>
                    </a:moveTo>
                    <a:lnTo>
                      <a:pt x="48" y="93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3" name="Group 131"/>
            <p:cNvGrpSpPr>
              <a:grpSpLocks/>
            </p:cNvGrpSpPr>
            <p:nvPr/>
          </p:nvGrpSpPr>
          <p:grpSpPr bwMode="auto">
            <a:xfrm>
              <a:off x="7747421" y="3550643"/>
              <a:ext cx="149225" cy="854075"/>
              <a:chOff x="2149" y="3402"/>
              <a:chExt cx="94" cy="538"/>
            </a:xfrm>
          </p:grpSpPr>
          <p:sp>
            <p:nvSpPr>
              <p:cNvPr id="54" name="Rectangle 132"/>
              <p:cNvSpPr>
                <a:spLocks noChangeArrowheads="1"/>
              </p:cNvSpPr>
              <p:nvPr/>
            </p:nvSpPr>
            <p:spPr bwMode="auto">
              <a:xfrm>
                <a:off x="2187" y="3402"/>
                <a:ext cx="17" cy="446"/>
              </a:xfrm>
              <a:prstGeom prst="rect">
                <a:avLst/>
              </a:prstGeom>
              <a:noFill/>
              <a:ln w="26988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133"/>
              <p:cNvSpPr>
                <a:spLocks/>
              </p:cNvSpPr>
              <p:nvPr/>
            </p:nvSpPr>
            <p:spPr bwMode="auto">
              <a:xfrm>
                <a:off x="2149" y="3846"/>
                <a:ext cx="94" cy="94"/>
              </a:xfrm>
              <a:custGeom>
                <a:avLst/>
                <a:gdLst>
                  <a:gd name="T0" fmla="*/ 0 w 94"/>
                  <a:gd name="T1" fmla="*/ 0 h 94"/>
                  <a:gd name="T2" fmla="*/ 46 w 94"/>
                  <a:gd name="T3" fmla="*/ 94 h 94"/>
                  <a:gd name="T4" fmla="*/ 94 w 94"/>
                  <a:gd name="T5" fmla="*/ 0 h 94"/>
                  <a:gd name="T6" fmla="*/ 0 w 94"/>
                  <a:gd name="T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" h="94">
                    <a:moveTo>
                      <a:pt x="0" y="0"/>
                    </a:moveTo>
                    <a:lnTo>
                      <a:pt x="46" y="94"/>
                    </a:lnTo>
                    <a:lnTo>
                      <a:pt x="9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698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6" name="Text Box 158"/>
            <p:cNvSpPr txBox="1">
              <a:spLocks noChangeArrowheads="1"/>
            </p:cNvSpPr>
            <p:nvPr/>
          </p:nvSpPr>
          <p:spPr bwMode="auto">
            <a:xfrm>
              <a:off x="7002883" y="4450755"/>
              <a:ext cx="963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aseline="30000"/>
                <a:t>249</a:t>
              </a:r>
              <a:r>
                <a:rPr lang="fr-FR"/>
                <a:t>Fm</a:t>
              </a:r>
            </a:p>
          </p:txBody>
        </p:sp>
        <p:sp>
          <p:nvSpPr>
            <p:cNvPr id="57" name="Rectangle 159"/>
            <p:cNvSpPr>
              <a:spLocks noChangeArrowheads="1"/>
            </p:cNvSpPr>
            <p:nvPr/>
          </p:nvSpPr>
          <p:spPr bwMode="auto">
            <a:xfrm>
              <a:off x="8145883" y="2377480"/>
              <a:ext cx="2413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9/2-</a:t>
              </a:r>
              <a:endParaRPr lang="fr-FR"/>
            </a:p>
          </p:txBody>
        </p:sp>
        <p:sp>
          <p:nvSpPr>
            <p:cNvPr id="58" name="Rectangle 160"/>
            <p:cNvSpPr>
              <a:spLocks noChangeArrowheads="1"/>
            </p:cNvSpPr>
            <p:nvPr/>
          </p:nvSpPr>
          <p:spPr bwMode="auto">
            <a:xfrm>
              <a:off x="8145883" y="3414118"/>
              <a:ext cx="355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11/2+</a:t>
              </a:r>
              <a:endParaRPr lang="fr-FR"/>
            </a:p>
          </p:txBody>
        </p:sp>
        <p:sp>
          <p:nvSpPr>
            <p:cNvPr id="59" name="Rectangle 161"/>
            <p:cNvSpPr>
              <a:spLocks noChangeArrowheads="1"/>
            </p:cNvSpPr>
            <p:nvPr/>
          </p:nvSpPr>
          <p:spPr bwMode="auto">
            <a:xfrm>
              <a:off x="8145883" y="3947518"/>
              <a:ext cx="2794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9/2+</a:t>
              </a:r>
              <a:endParaRPr lang="fr-FR"/>
            </a:p>
          </p:txBody>
        </p:sp>
        <p:sp>
          <p:nvSpPr>
            <p:cNvPr id="60" name="Rectangle 162"/>
            <p:cNvSpPr>
              <a:spLocks noChangeArrowheads="1"/>
            </p:cNvSpPr>
            <p:nvPr/>
          </p:nvSpPr>
          <p:spPr bwMode="auto">
            <a:xfrm>
              <a:off x="8145883" y="4328518"/>
              <a:ext cx="2794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Times New Roman" charset="0"/>
                </a:rPr>
                <a:t>7/2+</a:t>
              </a:r>
              <a:endParaRPr lang="fr-FR"/>
            </a:p>
          </p:txBody>
        </p:sp>
        <p:sp>
          <p:nvSpPr>
            <p:cNvPr id="61" name="Line 165"/>
            <p:cNvSpPr>
              <a:spLocks noChangeShapeType="1"/>
            </p:cNvSpPr>
            <p:nvPr/>
          </p:nvSpPr>
          <p:spPr bwMode="auto">
            <a:xfrm flipH="1">
              <a:off x="8526883" y="1653580"/>
              <a:ext cx="11430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 flipH="1">
              <a:off x="8679283" y="1653580"/>
              <a:ext cx="12192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3" name="Line 167"/>
            <p:cNvSpPr>
              <a:spLocks noChangeShapeType="1"/>
            </p:cNvSpPr>
            <p:nvPr/>
          </p:nvSpPr>
          <p:spPr bwMode="auto">
            <a:xfrm>
              <a:off x="9288883" y="1653580"/>
              <a:ext cx="990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" name="Text Box 168"/>
            <p:cNvSpPr txBox="1">
              <a:spLocks noChangeArrowheads="1"/>
            </p:cNvSpPr>
            <p:nvPr/>
          </p:nvSpPr>
          <p:spPr bwMode="auto">
            <a:xfrm>
              <a:off x="8892008" y="2760068"/>
              <a:ext cx="8620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8280</a:t>
              </a:r>
            </a:p>
          </p:txBody>
        </p:sp>
        <p:sp>
          <p:nvSpPr>
            <p:cNvPr id="65" name="Text Box 169"/>
            <p:cNvSpPr txBox="1">
              <a:spLocks noChangeArrowheads="1"/>
            </p:cNvSpPr>
            <p:nvPr/>
          </p:nvSpPr>
          <p:spPr bwMode="auto">
            <a:xfrm>
              <a:off x="8679283" y="1805980"/>
              <a:ext cx="86201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8003</a:t>
              </a:r>
            </a:p>
          </p:txBody>
        </p:sp>
        <p:sp>
          <p:nvSpPr>
            <p:cNvPr id="66" name="Text Box 170"/>
            <p:cNvSpPr txBox="1">
              <a:spLocks noChangeArrowheads="1"/>
            </p:cNvSpPr>
            <p:nvPr/>
          </p:nvSpPr>
          <p:spPr bwMode="auto">
            <a:xfrm>
              <a:off x="9425408" y="1159868"/>
              <a:ext cx="912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baseline="30000"/>
                <a:t>253</a:t>
              </a:r>
              <a:r>
                <a:rPr lang="fr-FR"/>
                <a:t>No</a:t>
              </a:r>
            </a:p>
          </p:txBody>
        </p:sp>
        <p:sp>
          <p:nvSpPr>
            <p:cNvPr id="67" name="Rectangle 171"/>
            <p:cNvSpPr>
              <a:spLocks noChangeArrowheads="1"/>
            </p:cNvSpPr>
            <p:nvPr/>
          </p:nvSpPr>
          <p:spPr bwMode="auto">
            <a:xfrm>
              <a:off x="9085683" y="1501180"/>
              <a:ext cx="1587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gs</a:t>
              </a:r>
              <a:endParaRPr lang="fr-FR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489843" y="5334000"/>
            <a:ext cx="33686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A. Lopez-Martens et al., Phys. </a:t>
            </a:r>
            <a:r>
              <a:rPr lang="fr-FR" sz="1000" dirty="0" err="1" smtClean="0"/>
              <a:t>Rev</a:t>
            </a:r>
            <a:r>
              <a:rPr lang="fr-FR" sz="1000" dirty="0" smtClean="0"/>
              <a:t>. C 74 (2006) 044303 </a:t>
            </a:r>
            <a:endParaRPr lang="fr-FR" sz="1000" dirty="0"/>
          </a:p>
        </p:txBody>
      </p:sp>
      <p:sp>
        <p:nvSpPr>
          <p:cNvPr id="5" name="ZoneTexte 4"/>
          <p:cNvSpPr txBox="1"/>
          <p:nvPr/>
        </p:nvSpPr>
        <p:spPr>
          <a:xfrm>
            <a:off x="7429500" y="1371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73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3979" y="149424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/>
              <a:t>H</a:t>
            </a:r>
            <a:r>
              <a:rPr lang="fr-FR" dirty="0" smtClean="0"/>
              <a:t>ow to </a:t>
            </a:r>
            <a:r>
              <a:rPr lang="fr-FR" dirty="0" err="1" smtClean="0"/>
              <a:t>interpret</a:t>
            </a:r>
            <a:r>
              <a:rPr lang="fr-FR" dirty="0" smtClean="0"/>
              <a:t> </a:t>
            </a:r>
            <a:r>
              <a:rPr lang="fr-FR" dirty="0" err="1" smtClean="0">
                <a:latin typeface="Symbol" charset="2"/>
                <a:cs typeface="Symbol" charset="2"/>
              </a:rPr>
              <a:t>a-g</a:t>
            </a:r>
            <a:r>
              <a:rPr lang="fr-FR" dirty="0" smtClean="0"/>
              <a:t> </a:t>
            </a:r>
            <a:r>
              <a:rPr lang="fr-FR" dirty="0" err="1" smtClean="0"/>
              <a:t>coincidences</a:t>
            </a:r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61</a:t>
            </a:fld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3874219" y="653480"/>
            <a:ext cx="5006078" cy="4752528"/>
            <a:chOff x="4306267" y="653480"/>
            <a:chExt cx="5006078" cy="4752528"/>
          </a:xfrm>
        </p:grpSpPr>
        <p:pic>
          <p:nvPicPr>
            <p:cNvPr id="16" name="Image 15" descr="Gates_schem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387" y="653480"/>
              <a:ext cx="3925958" cy="2520280"/>
            </a:xfrm>
            <a:prstGeom prst="rect">
              <a:avLst/>
            </a:prstGeom>
          </p:spPr>
        </p:pic>
        <p:pic>
          <p:nvPicPr>
            <p:cNvPr id="18" name="Image 17" descr="schemeM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00"/>
            <a:stretch/>
          </p:blipFill>
          <p:spPr>
            <a:xfrm>
              <a:off x="4306267" y="3461792"/>
              <a:ext cx="2450109" cy="1944216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129803" y="1445568"/>
            <a:ext cx="3490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D. Rudolph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</a:t>
            </a:r>
            <a:r>
              <a:rPr lang="fr-FR" sz="1200" dirty="0" err="1" smtClean="0"/>
              <a:t>Lett</a:t>
            </a:r>
            <a:r>
              <a:rPr lang="fr-FR" sz="1200" dirty="0" smtClean="0"/>
              <a:t>. </a:t>
            </a:r>
            <a:r>
              <a:rPr lang="fr-FR" sz="1200" dirty="0"/>
              <a:t>111, 112502 (2013) </a:t>
            </a:r>
          </a:p>
          <a:p>
            <a:endParaRPr lang="fr-FR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278270" y="2741712"/>
            <a:ext cx="3518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J.M</a:t>
            </a:r>
            <a:r>
              <a:rPr lang="fr-FR" sz="1200" dirty="0"/>
              <a:t>. Gates et al, Phys. </a:t>
            </a:r>
            <a:r>
              <a:rPr lang="fr-FR" sz="1200" dirty="0" err="1"/>
              <a:t>Rev</a:t>
            </a:r>
            <a:r>
              <a:rPr lang="fr-FR" sz="1200" dirty="0"/>
              <a:t>. C 92, 021301 (2015) 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6875711" y="3029744"/>
            <a:ext cx="3897064" cy="2664296"/>
            <a:chOff x="782671" y="3605808"/>
            <a:chExt cx="3079997" cy="1872207"/>
          </a:xfrm>
        </p:grpSpPr>
        <p:pic>
          <p:nvPicPr>
            <p:cNvPr id="15" name="Image 14" descr="Gates_alphagamma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" t="61785"/>
            <a:stretch/>
          </p:blipFill>
          <p:spPr>
            <a:xfrm>
              <a:off x="782671" y="3661832"/>
              <a:ext cx="3079997" cy="181618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353939" y="3605808"/>
              <a:ext cx="216024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7" name="Image 16" descr="gammaSpecM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8" y="1733600"/>
            <a:ext cx="3493905" cy="2771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61851" y="797496"/>
            <a:ext cx="1786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280</a:t>
            </a:r>
            <a:r>
              <a:rPr lang="fr-FR" dirty="0" smtClean="0"/>
              <a:t>Rg −&gt;</a:t>
            </a:r>
            <a:r>
              <a:rPr lang="fr-FR" baseline="30000" dirty="0" smtClean="0"/>
              <a:t> 276</a:t>
            </a:r>
            <a:r>
              <a:rPr lang="fr-FR" dirty="0" smtClean="0"/>
              <a:t>Mt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43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Ra213spec_sim_ex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0" y="1085528"/>
            <a:ext cx="3325703" cy="2088232"/>
          </a:xfrm>
          <a:prstGeom prst="rect">
            <a:avLst/>
          </a:prstGeom>
        </p:spPr>
      </p:pic>
      <p:pic>
        <p:nvPicPr>
          <p:cNvPr id="11" name="Image 10" descr="alphagam_sim_ex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2944499"/>
            <a:ext cx="3312699" cy="274954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Summing</a:t>
            </a:r>
            <a:r>
              <a:rPr lang="fr-FR" dirty="0" smtClean="0"/>
              <a:t> and 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-</a:t>
            </a:r>
            <a:r>
              <a:rPr lang="fr-FR" dirty="0" err="1" smtClean="0"/>
              <a:t>decay</a:t>
            </a:r>
            <a:r>
              <a:rPr lang="fr-FR" dirty="0" smtClean="0"/>
              <a:t> </a:t>
            </a:r>
            <a:r>
              <a:rPr lang="fr-FR" dirty="0" err="1" smtClean="0"/>
              <a:t>branching</a:t>
            </a:r>
            <a:r>
              <a:rPr lang="fr-FR" dirty="0" smtClean="0"/>
              <a:t> ratios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62</a:t>
            </a:fld>
            <a:endParaRPr lang="fr-FR" dirty="0"/>
          </a:p>
        </p:txBody>
      </p:sp>
      <p:pic>
        <p:nvPicPr>
          <p:cNvPr id="4" name="Image 3" descr="Decayscheme213Ra_ol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r="32552" b="37847"/>
          <a:stretch/>
        </p:blipFill>
        <p:spPr>
          <a:xfrm>
            <a:off x="4919248" y="691200"/>
            <a:ext cx="4355571" cy="2460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Image 4" descr="Ra213Scheme_new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2" b="38224"/>
          <a:stretch/>
        </p:blipFill>
        <p:spPr>
          <a:xfrm>
            <a:off x="4882331" y="3211200"/>
            <a:ext cx="4392488" cy="2438252"/>
          </a:xfrm>
          <a:prstGeom prst="rect">
            <a:avLst/>
          </a:prstGeom>
          <a:ln>
            <a:solidFill>
              <a:srgbClr val="00FF00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5118100" y="3302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82797" y="653480"/>
            <a:ext cx="3019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TASISPEC@SHIPTRAP</a:t>
            </a:r>
          </a:p>
          <a:p>
            <a:r>
              <a:rPr lang="fr-FR" sz="1000" dirty="0" smtClean="0"/>
              <a:t>Ch. Lorenz et al., Phys. </a:t>
            </a:r>
            <a:r>
              <a:rPr lang="fr-FR" sz="1000" dirty="0" err="1" smtClean="0"/>
              <a:t>Rev</a:t>
            </a:r>
            <a:r>
              <a:rPr lang="fr-FR" sz="1000" dirty="0" smtClean="0"/>
              <a:t>. C </a:t>
            </a:r>
            <a:r>
              <a:rPr lang="fr-FR" sz="1000" dirty="0"/>
              <a:t>96, 034315 (2017)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730203" y="1949624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a </a:t>
            </a:r>
            <a:endParaRPr lang="fr-FR" dirty="0">
              <a:latin typeface="Symbol" charset="2"/>
              <a:cs typeface="Symbol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58195" y="3821832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Symbol" charset="2"/>
                <a:cs typeface="Symbol" charset="2"/>
              </a:rPr>
              <a:t>a</a:t>
            </a:r>
            <a:r>
              <a:rPr lang="fr-FR" dirty="0" err="1" smtClean="0">
                <a:latin typeface="Symbol" charset="2"/>
                <a:cs typeface="Symbol" charset="2"/>
              </a:rPr>
              <a:t>-g</a:t>
            </a:r>
            <a:endParaRPr lang="fr-FR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1623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488831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GEANT4 simulations for </a:t>
            </a:r>
            <a:r>
              <a:rPr lang="fr-FR" dirty="0" err="1" smtClean="0"/>
              <a:t>heavy</a:t>
            </a:r>
            <a:r>
              <a:rPr lang="fr-FR" dirty="0" smtClean="0"/>
              <a:t> &amp; </a:t>
            </a:r>
            <a:r>
              <a:rPr lang="fr-FR" dirty="0" err="1" smtClean="0"/>
              <a:t>superheavy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63</a:t>
            </a:fld>
            <a:endParaRPr lang="fr-FR" dirty="0"/>
          </a:p>
        </p:txBody>
      </p:sp>
      <p:pic>
        <p:nvPicPr>
          <p:cNvPr id="11" name="Image 10" descr="Figgeant4_sarnien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660400"/>
            <a:ext cx="8051800" cy="47371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45827" y="5406008"/>
            <a:ext cx="74840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Fig. </a:t>
            </a:r>
            <a:r>
              <a:rPr lang="fr-FR" sz="1000" dirty="0" err="1" smtClean="0"/>
              <a:t>taken</a:t>
            </a:r>
            <a:r>
              <a:rPr lang="fr-FR" sz="1000" dirty="0" smtClean="0"/>
              <a:t> </a:t>
            </a:r>
            <a:r>
              <a:rPr lang="fr-FR" sz="1000" dirty="0" err="1" smtClean="0"/>
              <a:t>from</a:t>
            </a:r>
            <a:r>
              <a:rPr lang="fr-FR" sz="1000" dirty="0" smtClean="0"/>
              <a:t> L. </a:t>
            </a:r>
            <a:r>
              <a:rPr lang="fr-FR" sz="1000" dirty="0" err="1" smtClean="0"/>
              <a:t>Sarniento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Proceedings</a:t>
            </a:r>
            <a:r>
              <a:rPr lang="fr-FR" sz="1000" dirty="0" smtClean="0"/>
              <a:t> of the 10th Latin American Symposium on </a:t>
            </a:r>
            <a:r>
              <a:rPr lang="fr-FR" sz="1000" dirty="0" err="1" smtClean="0"/>
              <a:t>Nuclear</a:t>
            </a:r>
            <a:r>
              <a:rPr lang="fr-FR" sz="1000" dirty="0" smtClean="0"/>
              <a:t> </a:t>
            </a:r>
            <a:r>
              <a:rPr lang="fr-FR" sz="1000" dirty="0" err="1" smtClean="0"/>
              <a:t>Physics</a:t>
            </a:r>
            <a:r>
              <a:rPr lang="fr-FR" sz="1000" dirty="0" smtClean="0"/>
              <a:t> and Applications, 2013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8581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97955" y="149425"/>
            <a:ext cx="7344816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few </a:t>
            </a:r>
            <a:r>
              <a:rPr lang="fr-FR" dirty="0" err="1" smtClean="0"/>
              <a:t>words</a:t>
            </a:r>
            <a:r>
              <a:rPr lang="fr-FR" dirty="0" smtClean="0"/>
              <a:t> about GEANT4 simulations for Z&gt;100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29803" y="869504"/>
            <a:ext cx="950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Problem</a:t>
            </a:r>
            <a:r>
              <a:rPr lang="fr-FR" dirty="0" smtClean="0"/>
              <a:t>: hard-</a:t>
            </a:r>
            <a:r>
              <a:rPr lang="fr-FR" dirty="0" err="1" smtClean="0"/>
              <a:t>coded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on the </a:t>
            </a:r>
            <a:r>
              <a:rPr lang="fr-FR" dirty="0" err="1" smtClean="0"/>
              <a:t>atomic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the </a:t>
            </a:r>
            <a:r>
              <a:rPr lang="fr-FR" dirty="0" err="1" smtClean="0"/>
              <a:t>simulated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r>
              <a:rPr lang="fr-FR" dirty="0" smtClean="0"/>
              <a:t> Z ≤ 100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73819" y="1661592"/>
            <a:ext cx="10264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Simple to </a:t>
            </a:r>
            <a:r>
              <a:rPr lang="fr-FR" dirty="0" err="1" smtClean="0"/>
              <a:t>allow</a:t>
            </a:r>
            <a:r>
              <a:rPr lang="fr-FR" dirty="0" smtClean="0"/>
              <a:t> the radioactive </a:t>
            </a:r>
            <a:r>
              <a:rPr lang="fr-FR" dirty="0" err="1" smtClean="0"/>
              <a:t>decay</a:t>
            </a:r>
            <a:r>
              <a:rPr lang="fr-FR" dirty="0" smtClean="0"/>
              <a:t> of a super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 smtClean="0"/>
              <a:t>element</a:t>
            </a:r>
            <a:r>
              <a:rPr lang="fr-FR" dirty="0" smtClean="0"/>
              <a:t> but no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include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atomic</a:t>
            </a:r>
            <a:r>
              <a:rPr lang="fr-FR" dirty="0" smtClean="0"/>
              <a:t> relaxation </a:t>
            </a:r>
            <a:r>
              <a:rPr lang="fr-FR" dirty="0" err="1" smtClean="0"/>
              <a:t>processes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374627" y="2241972"/>
            <a:ext cx="136815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5170363" y="2381672"/>
            <a:ext cx="72008" cy="12241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186587" y="2381672"/>
            <a:ext cx="1080120" cy="115212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45827" y="3317776"/>
            <a:ext cx="3024336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Disguise</a:t>
            </a:r>
            <a:r>
              <a:rPr lang="fr-FR" dirty="0" smtClean="0"/>
              <a:t>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 smtClean="0"/>
              <a:t>elements</a:t>
            </a:r>
            <a:r>
              <a:rPr lang="fr-FR" dirty="0" smtClean="0"/>
              <a:t> as </a:t>
            </a:r>
            <a:r>
              <a:rPr lang="fr-FR" dirty="0" err="1" smtClean="0"/>
              <a:t>lighter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modified</a:t>
            </a:r>
            <a:r>
              <a:rPr lang="fr-FR" dirty="0"/>
              <a:t> </a:t>
            </a:r>
            <a:r>
              <a:rPr lang="fr-FR" dirty="0" err="1" smtClean="0"/>
              <a:t>atomic</a:t>
            </a:r>
            <a:r>
              <a:rPr lang="fr-FR" dirty="0" smtClean="0"/>
              <a:t> </a:t>
            </a:r>
            <a:r>
              <a:rPr lang="fr-FR" dirty="0" err="1" smtClean="0"/>
              <a:t>binding</a:t>
            </a:r>
            <a:r>
              <a:rPr lang="fr-FR" dirty="0" smtClean="0"/>
              <a:t> </a:t>
            </a:r>
            <a:r>
              <a:rPr lang="fr-FR" dirty="0" err="1" smtClean="0"/>
              <a:t>energies</a:t>
            </a:r>
            <a:r>
              <a:rPr lang="fr-FR" dirty="0" smtClean="0"/>
              <a:t>,  fluorescence &amp; </a:t>
            </a:r>
            <a:r>
              <a:rPr lang="fr-FR" dirty="0"/>
              <a:t>A</a:t>
            </a:r>
            <a:r>
              <a:rPr lang="fr-FR" dirty="0" smtClean="0"/>
              <a:t>uger data files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730203" y="3749824"/>
            <a:ext cx="2952328" cy="13234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Modify</a:t>
            </a:r>
            <a:r>
              <a:rPr lang="fr-FR" dirty="0" smtClean="0"/>
              <a:t> GEANT4 classes and </a:t>
            </a:r>
            <a:r>
              <a:rPr lang="fr-FR" dirty="0" err="1" smtClean="0"/>
              <a:t>include</a:t>
            </a:r>
            <a:r>
              <a:rPr lang="fr-FR" dirty="0" smtClean="0"/>
              <a:t> new </a:t>
            </a:r>
            <a:r>
              <a:rPr lang="fr-FR" dirty="0" err="1" smtClean="0"/>
              <a:t>atomic</a:t>
            </a:r>
            <a:r>
              <a:rPr lang="fr-FR" dirty="0" smtClean="0"/>
              <a:t> data Files for the </a:t>
            </a:r>
            <a:r>
              <a:rPr lang="fr-FR" dirty="0" err="1" smtClean="0"/>
              <a:t>elements</a:t>
            </a:r>
            <a:r>
              <a:rPr lang="fr-FR" dirty="0" smtClean="0"/>
              <a:t> of </a:t>
            </a:r>
            <a:r>
              <a:rPr lang="fr-FR" dirty="0" err="1" smtClean="0"/>
              <a:t>interest</a:t>
            </a:r>
            <a:endParaRPr lang="fr-FR" dirty="0" smtClean="0"/>
          </a:p>
        </p:txBody>
      </p:sp>
      <p:sp>
        <p:nvSpPr>
          <p:cNvPr id="21" name="ZoneTexte 20"/>
          <p:cNvSpPr txBox="1"/>
          <p:nvPr/>
        </p:nvSpPr>
        <p:spPr>
          <a:xfrm>
            <a:off x="7186587" y="3677816"/>
            <a:ext cx="3312368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Handle</a:t>
            </a:r>
            <a:r>
              <a:rPr lang="fr-FR" dirty="0" smtClean="0"/>
              <a:t> the </a:t>
            </a:r>
            <a:r>
              <a:rPr lang="fr-FR" dirty="0" err="1" smtClean="0"/>
              <a:t>atomic</a:t>
            </a:r>
            <a:r>
              <a:rPr lang="fr-FR" dirty="0" smtClean="0"/>
              <a:t> relaxation in the </a:t>
            </a:r>
            <a:r>
              <a:rPr lang="fr-FR" dirty="0" err="1" smtClean="0"/>
              <a:t>PrimaryGeneratorAction</a:t>
            </a:r>
            <a:r>
              <a:rPr lang="fr-FR" dirty="0" smtClean="0"/>
              <a:t> file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289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13979" y="1949624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Some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opportunities</a:t>
            </a:r>
            <a:r>
              <a:rPr lang="fr-FR" sz="4000" b="1" dirty="0" smtClean="0"/>
              <a:t> </a:t>
            </a:r>
            <a:r>
              <a:rPr lang="fr-FR" sz="4000" b="1" dirty="0" err="1" smtClean="0"/>
              <a:t>given</a:t>
            </a:r>
            <a:r>
              <a:rPr lang="fr-FR" sz="4000" b="1" dirty="0" smtClean="0"/>
              <a:t> by </a:t>
            </a:r>
            <a:r>
              <a:rPr lang="fr-FR" sz="4000" b="1" dirty="0" err="1" smtClean="0"/>
              <a:t>internal</a:t>
            </a:r>
            <a:r>
              <a:rPr lang="fr-FR" sz="4000" b="1" dirty="0" smtClean="0"/>
              <a:t> conversion…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34969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136904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and </a:t>
            </a:r>
            <a:r>
              <a:rPr lang="fr-FR" dirty="0" err="1" smtClean="0"/>
              <a:t>isomers</a:t>
            </a:r>
            <a:r>
              <a:rPr lang="fr-FR" dirty="0" smtClean="0"/>
              <a:t> in </a:t>
            </a:r>
            <a:r>
              <a:rPr lang="fr-FR" dirty="0" err="1" smtClean="0"/>
              <a:t>heavy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66</a:t>
            </a:fld>
            <a:endParaRPr lang="fr-FR" dirty="0"/>
          </a:p>
        </p:txBody>
      </p: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633859" y="1013520"/>
            <a:ext cx="1154113" cy="1646238"/>
            <a:chOff x="2256" y="883"/>
            <a:chExt cx="727" cy="1037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256" y="883"/>
              <a:ext cx="727" cy="560"/>
            </a:xfrm>
            <a:prstGeom prst="parallelogram">
              <a:avLst>
                <a:gd name="adj" fmla="val 3245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2574" y="1055"/>
              <a:ext cx="91" cy="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2487" y="1142"/>
              <a:ext cx="3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>
                  <a:solidFill>
                    <a:schemeClr val="accent2"/>
                  </a:solidFill>
                </a:rPr>
                <a:t>recoil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338" y="1478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4000" dirty="0">
                  <a:sym typeface="Wingdings 2" charset="0"/>
                </a:rPr>
                <a:t></a:t>
              </a:r>
            </a:p>
          </p:txBody>
        </p:sp>
      </p:grpSp>
      <p:grpSp>
        <p:nvGrpSpPr>
          <p:cNvPr id="30" name="Group 78"/>
          <p:cNvGrpSpPr>
            <a:grpSpLocks/>
          </p:cNvGrpSpPr>
          <p:nvPr/>
        </p:nvGrpSpPr>
        <p:grpSpPr bwMode="auto">
          <a:xfrm>
            <a:off x="2938115" y="725488"/>
            <a:ext cx="1152525" cy="1927225"/>
            <a:chOff x="2346" y="1776"/>
            <a:chExt cx="726" cy="1214"/>
          </a:xfrm>
        </p:grpSpPr>
        <p:grpSp>
          <p:nvGrpSpPr>
            <p:cNvPr id="31" name="Group 73"/>
            <p:cNvGrpSpPr>
              <a:grpSpLocks/>
            </p:cNvGrpSpPr>
            <p:nvPr/>
          </p:nvGrpSpPr>
          <p:grpSpPr bwMode="auto">
            <a:xfrm>
              <a:off x="2346" y="1824"/>
              <a:ext cx="726" cy="1166"/>
              <a:chOff x="2256" y="1954"/>
              <a:chExt cx="726" cy="1166"/>
            </a:xfrm>
          </p:grpSpPr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2256" y="2083"/>
                <a:ext cx="726" cy="560"/>
              </a:xfrm>
              <a:prstGeom prst="parallelogram">
                <a:avLst>
                  <a:gd name="adj" fmla="val 3241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4" name="Oval 8"/>
              <p:cNvSpPr>
                <a:spLocks noChangeArrowheads="1"/>
              </p:cNvSpPr>
              <p:nvPr/>
            </p:nvSpPr>
            <p:spPr bwMode="auto">
              <a:xfrm>
                <a:off x="2528" y="2255"/>
                <a:ext cx="91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5" name="Line 9"/>
              <p:cNvSpPr>
                <a:spLocks noChangeShapeType="1"/>
              </p:cNvSpPr>
              <p:nvPr/>
            </p:nvSpPr>
            <p:spPr bwMode="auto">
              <a:xfrm>
                <a:off x="2595" y="2362"/>
                <a:ext cx="45" cy="13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6" name="Oval 10"/>
              <p:cNvSpPr>
                <a:spLocks noChangeArrowheads="1"/>
              </p:cNvSpPr>
              <p:nvPr/>
            </p:nvSpPr>
            <p:spPr bwMode="auto">
              <a:xfrm>
                <a:off x="2665" y="2514"/>
                <a:ext cx="32" cy="31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" name="Line 14"/>
              <p:cNvSpPr>
                <a:spLocks noChangeShapeType="1"/>
              </p:cNvSpPr>
              <p:nvPr/>
            </p:nvSpPr>
            <p:spPr bwMode="auto">
              <a:xfrm flipV="1">
                <a:off x="2574" y="1954"/>
                <a:ext cx="0" cy="258"/>
              </a:xfrm>
              <a:prstGeom prst="line">
                <a:avLst/>
              </a:prstGeom>
              <a:noFill/>
              <a:ln w="19050">
                <a:solidFill>
                  <a:srgbClr val="FF8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" name="Text Box 16"/>
              <p:cNvSpPr txBox="1">
                <a:spLocks noChangeArrowheads="1"/>
              </p:cNvSpPr>
              <p:nvPr/>
            </p:nvSpPr>
            <p:spPr bwMode="auto">
              <a:xfrm>
                <a:off x="2655" y="2402"/>
                <a:ext cx="20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rgbClr val="0000FF"/>
                    </a:solidFill>
                  </a:rPr>
                  <a:t>e-</a:t>
                </a:r>
              </a:p>
            </p:txBody>
          </p:sp>
          <p:sp>
            <p:nvSpPr>
              <p:cNvPr id="39" name="Text Box 21"/>
              <p:cNvSpPr txBox="1">
                <a:spLocks noChangeArrowheads="1"/>
              </p:cNvSpPr>
              <p:nvPr/>
            </p:nvSpPr>
            <p:spPr bwMode="auto">
              <a:xfrm>
                <a:off x="2347" y="2678"/>
                <a:ext cx="401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4000" dirty="0">
                    <a:sym typeface="Wingdings 2" charset="0"/>
                  </a:rPr>
                  <a:t></a:t>
                </a:r>
              </a:p>
            </p:txBody>
          </p:sp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 flipV="1">
                <a:off x="2675" y="2188"/>
                <a:ext cx="144" cy="96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Oval 29"/>
              <p:cNvSpPr>
                <a:spLocks noChangeArrowheads="1"/>
              </p:cNvSpPr>
              <p:nvPr/>
            </p:nvSpPr>
            <p:spPr bwMode="auto">
              <a:xfrm>
                <a:off x="2867" y="2140"/>
                <a:ext cx="32" cy="31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Text Box 30"/>
              <p:cNvSpPr txBox="1">
                <a:spLocks noChangeArrowheads="1"/>
              </p:cNvSpPr>
              <p:nvPr/>
            </p:nvSpPr>
            <p:spPr bwMode="auto">
              <a:xfrm>
                <a:off x="2675" y="2044"/>
                <a:ext cx="20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rgbClr val="0000FF"/>
                    </a:solidFill>
                  </a:rPr>
                  <a:t>e-</a:t>
                </a:r>
              </a:p>
            </p:txBody>
          </p:sp>
        </p:grp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2677" y="1776"/>
              <a:ext cx="1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8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b="1">
                  <a:solidFill>
                    <a:srgbClr val="FF8000"/>
                  </a:solidFill>
                  <a:latin typeface="Symbol" charset="0"/>
                </a:rPr>
                <a:t></a:t>
              </a:r>
            </a:p>
          </p:txBody>
        </p:sp>
      </p:grpSp>
      <p:grpSp>
        <p:nvGrpSpPr>
          <p:cNvPr id="46" name="Group 74"/>
          <p:cNvGrpSpPr>
            <a:grpSpLocks/>
          </p:cNvGrpSpPr>
          <p:nvPr/>
        </p:nvGrpSpPr>
        <p:grpSpPr bwMode="auto">
          <a:xfrm>
            <a:off x="5170363" y="1013520"/>
            <a:ext cx="1152525" cy="1646238"/>
            <a:chOff x="2250" y="3120"/>
            <a:chExt cx="726" cy="1037"/>
          </a:xfrm>
        </p:grpSpPr>
        <p:sp>
          <p:nvSpPr>
            <p:cNvPr id="47" name="AutoShape 6"/>
            <p:cNvSpPr>
              <a:spLocks noChangeArrowheads="1"/>
            </p:cNvSpPr>
            <p:nvPr/>
          </p:nvSpPr>
          <p:spPr bwMode="auto">
            <a:xfrm>
              <a:off x="2250" y="3120"/>
              <a:ext cx="726" cy="560"/>
            </a:xfrm>
            <a:prstGeom prst="parallelogram">
              <a:avLst>
                <a:gd name="adj" fmla="val 3241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8" name="Oval 11"/>
            <p:cNvSpPr>
              <a:spLocks noChangeArrowheads="1"/>
            </p:cNvSpPr>
            <p:nvPr/>
          </p:nvSpPr>
          <p:spPr bwMode="auto">
            <a:xfrm>
              <a:off x="2522" y="3292"/>
              <a:ext cx="91" cy="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9" name="Line 12"/>
            <p:cNvSpPr>
              <a:spLocks noChangeShapeType="1"/>
            </p:cNvSpPr>
            <p:nvPr/>
          </p:nvSpPr>
          <p:spPr bwMode="auto">
            <a:xfrm flipV="1">
              <a:off x="2613" y="3206"/>
              <a:ext cx="91" cy="86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Oval 13"/>
            <p:cNvSpPr>
              <a:spLocks noChangeArrowheads="1"/>
            </p:cNvSpPr>
            <p:nvPr/>
          </p:nvSpPr>
          <p:spPr bwMode="auto">
            <a:xfrm>
              <a:off x="2717" y="3163"/>
              <a:ext cx="49" cy="4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2677" y="3219"/>
              <a:ext cx="1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chemeClr val="hlink"/>
                  </a:solidFill>
                  <a:latin typeface="Symbol" charset="0"/>
                </a:rPr>
                <a:t></a:t>
              </a:r>
            </a:p>
          </p:txBody>
        </p:sp>
        <p:sp>
          <p:nvSpPr>
            <p:cNvPr id="52" name="Text Box 19"/>
            <p:cNvSpPr txBox="1">
              <a:spLocks noChangeArrowheads="1"/>
            </p:cNvSpPr>
            <p:nvPr/>
          </p:nvSpPr>
          <p:spPr bwMode="auto">
            <a:xfrm>
              <a:off x="2340" y="3715"/>
              <a:ext cx="4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4000">
                  <a:sym typeface="Wingdings 2" charset="0"/>
                </a:rPr>
                <a:t></a:t>
              </a:r>
              <a:endParaRPr lang="fr-FR" sz="4000"/>
            </a:p>
          </p:txBody>
        </p:sp>
      </p:grpSp>
      <p:cxnSp>
        <p:nvCxnSpPr>
          <p:cNvPr id="55" name="Connecteur droit 54"/>
          <p:cNvCxnSpPr/>
          <p:nvPr/>
        </p:nvCxnSpPr>
        <p:spPr>
          <a:xfrm>
            <a:off x="522114" y="2957736"/>
            <a:ext cx="864096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561851" y="4325888"/>
            <a:ext cx="864096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ZoneTexte 86"/>
          <p:cNvSpPr txBox="1"/>
          <p:nvPr/>
        </p:nvSpPr>
        <p:spPr>
          <a:xfrm>
            <a:off x="522114" y="2525688"/>
            <a:ext cx="81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E*,</a:t>
            </a:r>
            <a:r>
              <a:rPr lang="fr-FR" dirty="0" err="1" smtClean="0">
                <a:solidFill>
                  <a:srgbClr val="FF0000"/>
                </a:solidFill>
              </a:rPr>
              <a:t>I,</a:t>
            </a:r>
            <a:r>
              <a:rPr lang="fr-FR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endParaRPr lang="fr-FR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705867" y="4325888"/>
            <a:ext cx="455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gs</a:t>
            </a:r>
            <a:endParaRPr lang="fr-FR" dirty="0"/>
          </a:p>
        </p:txBody>
      </p:sp>
      <p:grpSp>
        <p:nvGrpSpPr>
          <p:cNvPr id="104" name="Grouper 103"/>
          <p:cNvGrpSpPr/>
          <p:nvPr/>
        </p:nvGrpSpPr>
        <p:grpSpPr>
          <a:xfrm>
            <a:off x="2506067" y="2525688"/>
            <a:ext cx="2160240" cy="2200310"/>
            <a:chOff x="2578075" y="2669704"/>
            <a:chExt cx="2160240" cy="2200310"/>
          </a:xfrm>
        </p:grpSpPr>
        <p:cxnSp>
          <p:nvCxnSpPr>
            <p:cNvPr id="58" name="Connecteur droit 57"/>
            <p:cNvCxnSpPr/>
            <p:nvPr/>
          </p:nvCxnSpPr>
          <p:spPr>
            <a:xfrm>
              <a:off x="3874219" y="3101752"/>
              <a:ext cx="86409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2578075" y="4469904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2578075" y="4397896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2578075" y="4253880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2578075" y="3965848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2578075" y="3533800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>
              <a:off x="3442171" y="3101752"/>
              <a:ext cx="432048" cy="43204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442171" y="3101752"/>
              <a:ext cx="432048" cy="86409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/>
            <p:cNvCxnSpPr/>
            <p:nvPr/>
          </p:nvCxnSpPr>
          <p:spPr>
            <a:xfrm>
              <a:off x="2938115" y="3533800"/>
              <a:ext cx="0" cy="43204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/>
            <p:cNvCxnSpPr/>
            <p:nvPr/>
          </p:nvCxnSpPr>
          <p:spPr>
            <a:xfrm>
              <a:off x="2938115" y="3893833"/>
              <a:ext cx="0" cy="360047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>
              <a:off x="2938115" y="4181851"/>
              <a:ext cx="0" cy="216045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>
              <a:off x="2938115" y="4334251"/>
              <a:ext cx="0" cy="144045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/>
            <p:cNvSpPr txBox="1"/>
            <p:nvPr/>
          </p:nvSpPr>
          <p:spPr>
            <a:xfrm>
              <a:off x="3874219" y="2669704"/>
              <a:ext cx="811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E*,</a:t>
              </a:r>
              <a:r>
                <a:rPr lang="fr-FR" dirty="0" err="1" smtClean="0">
                  <a:solidFill>
                    <a:srgbClr val="FF0000"/>
                  </a:solidFill>
                </a:rPr>
                <a:t>I,</a:t>
              </a:r>
              <a:r>
                <a:rPr lang="fr-FR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fr-FR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2770599" y="4469904"/>
              <a:ext cx="455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gs</a:t>
              </a:r>
              <a:endParaRPr lang="fr-FR" dirty="0"/>
            </a:p>
          </p:txBody>
        </p:sp>
      </p:grpSp>
      <p:grpSp>
        <p:nvGrpSpPr>
          <p:cNvPr id="105" name="Grouper 104"/>
          <p:cNvGrpSpPr/>
          <p:nvPr/>
        </p:nvGrpSpPr>
        <p:grpSpPr>
          <a:xfrm>
            <a:off x="4450283" y="4325888"/>
            <a:ext cx="1512168" cy="986408"/>
            <a:chOff x="4522291" y="4469904"/>
            <a:chExt cx="1512168" cy="986408"/>
          </a:xfrm>
        </p:grpSpPr>
        <p:cxnSp>
          <p:nvCxnSpPr>
            <p:cNvPr id="77" name="Connecteur droit 76"/>
            <p:cNvCxnSpPr/>
            <p:nvPr/>
          </p:nvCxnSpPr>
          <p:spPr>
            <a:xfrm>
              <a:off x="5170363" y="4491608"/>
              <a:ext cx="864096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 flipH="1">
              <a:off x="4522291" y="4469904"/>
              <a:ext cx="648072" cy="98640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5242371" y="4469904"/>
              <a:ext cx="455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gs</a:t>
              </a:r>
              <a:endParaRPr lang="fr-FR" dirty="0"/>
            </a:p>
          </p:txBody>
        </p:sp>
      </p:grpSp>
      <p:grpSp>
        <p:nvGrpSpPr>
          <p:cNvPr id="106" name="Grouper 105"/>
          <p:cNvGrpSpPr/>
          <p:nvPr/>
        </p:nvGrpSpPr>
        <p:grpSpPr>
          <a:xfrm>
            <a:off x="6898555" y="653480"/>
            <a:ext cx="3744416" cy="2658616"/>
            <a:chOff x="6898555" y="653480"/>
            <a:chExt cx="3744416" cy="2658616"/>
          </a:xfrm>
        </p:grpSpPr>
        <p:grpSp>
          <p:nvGrpSpPr>
            <p:cNvPr id="94" name="Group 67"/>
            <p:cNvGrpSpPr>
              <a:grpSpLocks/>
            </p:cNvGrpSpPr>
            <p:nvPr/>
          </p:nvGrpSpPr>
          <p:grpSpPr bwMode="auto">
            <a:xfrm>
              <a:off x="6993593" y="797496"/>
              <a:ext cx="3649378" cy="2514600"/>
              <a:chOff x="3600" y="672"/>
              <a:chExt cx="1949" cy="1449"/>
            </a:xfrm>
          </p:grpSpPr>
          <p:pic>
            <p:nvPicPr>
              <p:cNvPr id="95" name="Picture 55" descr="fm_electronspec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7" y="672"/>
                <a:ext cx="1872" cy="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64"/>
              <p:cNvSpPr>
                <a:spLocks noChangeArrowheads="1"/>
              </p:cNvSpPr>
              <p:nvPr/>
            </p:nvSpPr>
            <p:spPr bwMode="auto">
              <a:xfrm>
                <a:off x="3600" y="912"/>
                <a:ext cx="1872" cy="912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7" name="Text Box 76"/>
            <p:cNvSpPr txBox="1">
              <a:spLocks noChangeArrowheads="1"/>
            </p:cNvSpPr>
            <p:nvPr/>
          </p:nvSpPr>
          <p:spPr bwMode="auto">
            <a:xfrm>
              <a:off x="6898555" y="653480"/>
              <a:ext cx="18045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aseline="30000" dirty="0"/>
                <a:t>204</a:t>
              </a:r>
              <a:r>
                <a:rPr lang="fr-FR" sz="1400" dirty="0"/>
                <a:t>Hg(</a:t>
              </a:r>
              <a:r>
                <a:rPr lang="fr-FR" sz="1400" baseline="30000" dirty="0"/>
                <a:t>48</a:t>
              </a:r>
              <a:r>
                <a:rPr lang="fr-FR" sz="1400" dirty="0"/>
                <a:t>Ca,2n)</a:t>
              </a:r>
              <a:r>
                <a:rPr lang="fr-FR" sz="1400" baseline="30000" dirty="0" smtClean="0"/>
                <a:t>250</a:t>
              </a:r>
              <a:r>
                <a:rPr lang="fr-FR" sz="1400" dirty="0" smtClean="0"/>
                <a:t>Fm</a:t>
              </a:r>
              <a:endParaRPr lang="fr-FR" sz="1400" dirty="0"/>
            </a:p>
          </p:txBody>
        </p:sp>
        <p:sp>
          <p:nvSpPr>
            <p:cNvPr id="98" name="Text Box 77"/>
            <p:cNvSpPr txBox="1">
              <a:spLocks noChangeArrowheads="1"/>
            </p:cNvSpPr>
            <p:nvPr/>
          </p:nvSpPr>
          <p:spPr bwMode="auto">
            <a:xfrm>
              <a:off x="6970563" y="941512"/>
              <a:ext cx="32623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 dirty="0"/>
                <a:t>P. </a:t>
              </a:r>
              <a:r>
                <a:rPr lang="fr-FR" sz="1000" dirty="0" err="1"/>
                <a:t>Greenlees</a:t>
              </a:r>
              <a:r>
                <a:rPr lang="fr-FR" sz="1000" dirty="0"/>
                <a:t> et al., Phys. </a:t>
              </a:r>
              <a:r>
                <a:rPr lang="fr-FR" sz="1000" dirty="0" err="1"/>
                <a:t>Rev</a:t>
              </a:r>
              <a:r>
                <a:rPr lang="fr-FR" sz="1000" dirty="0"/>
                <a:t>. C 78 (2008) 021303(R)</a:t>
              </a:r>
            </a:p>
          </p:txBody>
        </p:sp>
      </p:grpSp>
      <p:grpSp>
        <p:nvGrpSpPr>
          <p:cNvPr id="100" name="Group 68"/>
          <p:cNvGrpSpPr>
            <a:grpSpLocks/>
          </p:cNvGrpSpPr>
          <p:nvPr/>
        </p:nvGrpSpPr>
        <p:grpSpPr bwMode="auto">
          <a:xfrm>
            <a:off x="6921501" y="2841625"/>
            <a:ext cx="3644901" cy="3217863"/>
            <a:chOff x="3334" y="2208"/>
            <a:chExt cx="2296" cy="2027"/>
          </a:xfrm>
        </p:grpSpPr>
        <p:pic>
          <p:nvPicPr>
            <p:cNvPr id="101" name="Picture 54" descr="fm_delayedgamm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4" r="5015"/>
            <a:stretch/>
          </p:blipFill>
          <p:spPr bwMode="auto">
            <a:xfrm>
              <a:off x="3334" y="2230"/>
              <a:ext cx="2296" cy="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" name="Rectangle 65"/>
            <p:cNvSpPr>
              <a:spLocks noChangeArrowheads="1"/>
            </p:cNvSpPr>
            <p:nvPr/>
          </p:nvSpPr>
          <p:spPr bwMode="auto">
            <a:xfrm>
              <a:off x="3365" y="2208"/>
              <a:ext cx="2223" cy="2016"/>
            </a:xfrm>
            <a:prstGeom prst="rect">
              <a:avLst/>
            </a:prstGeom>
            <a:noFill/>
            <a:ln w="28575">
              <a:solidFill>
                <a:srgbClr val="FF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3" name="ZoneTexte 102"/>
          <p:cNvSpPr txBox="1"/>
          <p:nvPr/>
        </p:nvSpPr>
        <p:spPr>
          <a:xfrm>
            <a:off x="2438400" y="5435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-14213" y="540600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G.D. Jones, </a:t>
            </a:r>
            <a:r>
              <a:rPr lang="en-US" sz="1200" dirty="0" err="1"/>
              <a:t>Nucl</a:t>
            </a:r>
            <a:r>
              <a:rPr lang="en-US" sz="1200" dirty="0"/>
              <a:t>. Instr. Meth. Phys. Res. A 488 (2002) </a:t>
            </a:r>
            <a:r>
              <a:rPr lang="en-US" sz="1200" dirty="0" smtClean="0"/>
              <a:t>471</a:t>
            </a:r>
            <a:r>
              <a:rPr lang="en-US" sz="1200" dirty="0"/>
              <a:t>-</a:t>
            </a:r>
            <a:r>
              <a:rPr lang="en-US" sz="1200" dirty="0" smtClean="0"/>
              <a:t>472</a:t>
            </a:r>
            <a:endParaRPr lang="en-US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8088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67</a:t>
            </a:fld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234259" y="1589584"/>
            <a:ext cx="187220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290043" y="149425"/>
            <a:ext cx="813690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Internal conversion and isomer-decay trigger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002011" y="5261992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250</a:t>
            </a:r>
            <a:r>
              <a:rPr lang="fr-FR" dirty="0" smtClean="0"/>
              <a:t>Fm</a:t>
            </a:r>
            <a:endParaRPr lang="fr-FR" dirty="0"/>
          </a:p>
        </p:txBody>
      </p:sp>
      <p:pic>
        <p:nvPicPr>
          <p:cNvPr id="4" name="Espace réservé du contenu 3" descr="fm250_level_low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b="3775"/>
          <a:stretch>
            <a:fillRect/>
          </a:stretch>
        </p:blipFill>
        <p:spPr>
          <a:xfrm>
            <a:off x="1857995" y="797496"/>
            <a:ext cx="6589240" cy="4707257"/>
          </a:xfrm>
        </p:spPr>
      </p:pic>
      <p:sp>
        <p:nvSpPr>
          <p:cNvPr id="5" name="Rectangle 4"/>
          <p:cNvSpPr/>
          <p:nvPr/>
        </p:nvSpPr>
        <p:spPr>
          <a:xfrm>
            <a:off x="4810323" y="1301552"/>
            <a:ext cx="1512168" cy="2880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962723" y="1411200"/>
            <a:ext cx="423664" cy="2964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098355" y="4901952"/>
            <a:ext cx="4746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-identification of 8- </a:t>
            </a:r>
            <a:r>
              <a:rPr lang="fr-FR" dirty="0" err="1" smtClean="0"/>
              <a:t>isomer</a:t>
            </a:r>
            <a:endParaRPr lang="fr-FR" dirty="0" smtClean="0"/>
          </a:p>
          <a:p>
            <a:r>
              <a:rPr lang="fr-FR" dirty="0" smtClean="0"/>
              <a:t>-</a:t>
            </a:r>
            <a:r>
              <a:rPr lang="fr-FR" dirty="0" err="1" smtClean="0"/>
              <a:t>access</a:t>
            </a:r>
            <a:r>
              <a:rPr lang="fr-FR" dirty="0" smtClean="0"/>
              <a:t> to </a:t>
            </a:r>
            <a:r>
              <a:rPr lang="fr-FR" dirty="0" err="1" smtClean="0"/>
              <a:t>otherwise</a:t>
            </a:r>
            <a:r>
              <a:rPr lang="fr-FR" dirty="0" smtClean="0"/>
              <a:t> </a:t>
            </a:r>
            <a:r>
              <a:rPr lang="fr-FR" dirty="0" err="1" smtClean="0"/>
              <a:t>inaccessbile</a:t>
            </a:r>
            <a:r>
              <a:rPr lang="fr-FR" dirty="0" smtClean="0"/>
              <a:t> states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49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2290043" y="149425"/>
            <a:ext cx="813690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Internal conversion and isomer-decay trigger</a:t>
            </a:r>
            <a:endParaRPr lang="fr-FR" dirty="0"/>
          </a:p>
        </p:txBody>
      </p:sp>
      <p:sp>
        <p:nvSpPr>
          <p:cNvPr id="11" name="Text Box 1030"/>
          <p:cNvSpPr txBox="1">
            <a:spLocks noChangeArrowheads="1"/>
          </p:cNvSpPr>
          <p:nvPr/>
        </p:nvSpPr>
        <p:spPr bwMode="auto">
          <a:xfrm>
            <a:off x="76200" y="990600"/>
            <a:ext cx="27222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dirty="0"/>
              <a:t>R.-D. Herzberg et al., Nature 442 (2006) </a:t>
            </a:r>
            <a:r>
              <a:rPr lang="fr-FR" sz="1000" dirty="0" smtClean="0"/>
              <a:t>896</a:t>
            </a:r>
            <a:endParaRPr lang="fr-FR" sz="1000" dirty="0"/>
          </a:p>
        </p:txBody>
      </p:sp>
      <p:grpSp>
        <p:nvGrpSpPr>
          <p:cNvPr id="12" name="Group 1034"/>
          <p:cNvGrpSpPr>
            <a:grpSpLocks/>
          </p:cNvGrpSpPr>
          <p:nvPr/>
        </p:nvGrpSpPr>
        <p:grpSpPr bwMode="auto">
          <a:xfrm>
            <a:off x="76200" y="1219200"/>
            <a:ext cx="5257800" cy="3429000"/>
            <a:chOff x="768" y="864"/>
            <a:chExt cx="4224" cy="3130"/>
          </a:xfrm>
        </p:grpSpPr>
        <p:pic>
          <p:nvPicPr>
            <p:cNvPr id="13" name="Picture 1031" descr="Nature_iso254No_p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864"/>
              <a:ext cx="4224" cy="3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032"/>
            <p:cNvSpPr>
              <a:spLocks noChangeArrowheads="1"/>
            </p:cNvSpPr>
            <p:nvPr/>
          </p:nvSpPr>
          <p:spPr bwMode="auto">
            <a:xfrm>
              <a:off x="912" y="933"/>
              <a:ext cx="4032" cy="1013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033"/>
            <p:cNvSpPr>
              <a:spLocks noChangeArrowheads="1"/>
            </p:cNvSpPr>
            <p:nvPr/>
          </p:nvSpPr>
          <p:spPr bwMode="auto">
            <a:xfrm>
              <a:off x="912" y="1941"/>
              <a:ext cx="4032" cy="1920"/>
            </a:xfrm>
            <a:prstGeom prst="rect">
              <a:avLst/>
            </a:prstGeom>
            <a:noFill/>
            <a:ln w="28575">
              <a:solidFill>
                <a:srgbClr val="FF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7" name="Image 16" descr="no254_nat_lev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43" y="437456"/>
            <a:ext cx="4122111" cy="533449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866107" y="797496"/>
            <a:ext cx="2442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208</a:t>
            </a:r>
            <a:r>
              <a:rPr lang="fr-FR" dirty="0" smtClean="0"/>
              <a:t>Pb(</a:t>
            </a:r>
            <a:r>
              <a:rPr lang="fr-FR" baseline="30000" dirty="0" smtClean="0"/>
              <a:t>48</a:t>
            </a:r>
            <a:r>
              <a:rPr lang="fr-FR" dirty="0" smtClean="0"/>
              <a:t>Ca,2n)</a:t>
            </a:r>
            <a:r>
              <a:rPr lang="fr-FR" baseline="30000" dirty="0" smtClean="0"/>
              <a:t>254</a:t>
            </a:r>
            <a:r>
              <a:rPr lang="fr-FR" dirty="0" smtClean="0"/>
              <a:t>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601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à coins arrondis 65"/>
          <p:cNvSpPr/>
          <p:nvPr/>
        </p:nvSpPr>
        <p:spPr>
          <a:xfrm>
            <a:off x="406867" y="1606581"/>
            <a:ext cx="4104463" cy="39604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32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32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32000"/>
                </a:schemeClr>
              </a:gs>
            </a:gsLst>
            <a:lin ang="5400000" scaled="0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128791" cy="432048"/>
          </a:xfrm>
        </p:spPr>
        <p:txBody>
          <a:bodyPr>
            <a:normAutofit/>
          </a:bodyPr>
          <a:lstStyle/>
          <a:p>
            <a:r>
              <a:rPr lang="fr-FR" dirty="0" err="1" smtClean="0"/>
              <a:t>Internal</a:t>
            </a:r>
            <a:r>
              <a:rPr lang="fr-FR" dirty="0" smtClean="0"/>
              <a:t> conversion and </a:t>
            </a:r>
            <a:r>
              <a:rPr lang="fr-FR" dirty="0" err="1" smtClean="0"/>
              <a:t>lifetime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603822" y="5659809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890273" y="1752338"/>
            <a:ext cx="314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 smtClean="0"/>
              <a:t>Ions </a:t>
            </a:r>
            <a:r>
              <a:rPr lang="fr-FR" sz="1800" dirty="0" err="1" smtClean="0"/>
              <a:t>after</a:t>
            </a:r>
            <a:r>
              <a:rPr lang="fr-FR" sz="1800" dirty="0" smtClean="0"/>
              <a:t> </a:t>
            </a:r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</a:p>
          <a:p>
            <a:pPr algn="ctr"/>
            <a:r>
              <a:rPr lang="fr-FR" sz="1800" dirty="0" smtClean="0"/>
              <a:t>+ </a:t>
            </a:r>
            <a:r>
              <a:rPr lang="fr-FR" sz="1800" dirty="0" err="1" smtClean="0"/>
              <a:t>atomic</a:t>
            </a:r>
            <a:r>
              <a:rPr lang="fr-FR" sz="1800" dirty="0" smtClean="0"/>
              <a:t> relaxation</a:t>
            </a:r>
            <a:endParaRPr lang="fr-FR" sz="1800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982930" y="5166911"/>
            <a:ext cx="32403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982930" y="3726751"/>
            <a:ext cx="0" cy="14401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stCxn id="62" idx="2"/>
          </p:cNvCxnSpPr>
          <p:nvPr/>
        </p:nvCxnSpPr>
        <p:spPr>
          <a:xfrm>
            <a:off x="2483515" y="4350043"/>
            <a:ext cx="11583" cy="81686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2462317" y="5166911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charge</a:t>
            </a:r>
            <a:endParaRPr lang="fr-FR" dirty="0"/>
          </a:p>
        </p:txBody>
      </p:sp>
      <p:graphicFrame>
        <p:nvGraphicFramePr>
          <p:cNvPr id="42" name="Obje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73179"/>
              </p:ext>
            </p:extLst>
          </p:nvPr>
        </p:nvGraphicFramePr>
        <p:xfrm>
          <a:off x="3215353" y="3321343"/>
          <a:ext cx="36988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0" name="…quation" r:id="rId3" imgW="152400" imgH="228600" progId="Equation.3">
                  <p:embed/>
                </p:oleObj>
              </mc:Choice>
              <mc:Fallback>
                <p:oleObj name="…quation" r:id="rId3" imgW="152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5353" y="3321343"/>
                        <a:ext cx="369887" cy="55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Connecteur droit avec flèche 42"/>
          <p:cNvCxnSpPr/>
          <p:nvPr/>
        </p:nvCxnSpPr>
        <p:spPr>
          <a:xfrm flipH="1">
            <a:off x="2567106" y="3870767"/>
            <a:ext cx="576064" cy="7200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5"/>
          <p:cNvGrpSpPr/>
          <p:nvPr/>
        </p:nvGrpSpPr>
        <p:grpSpPr>
          <a:xfrm>
            <a:off x="6250483" y="1589584"/>
            <a:ext cx="4104456" cy="3960440"/>
            <a:chOff x="561851" y="1661592"/>
            <a:chExt cx="4104456" cy="3960440"/>
          </a:xfrm>
        </p:grpSpPr>
        <p:sp>
          <p:nvSpPr>
            <p:cNvPr id="65" name="Rectangle à coins arrondis 64"/>
            <p:cNvSpPr/>
            <p:nvPr/>
          </p:nvSpPr>
          <p:spPr>
            <a:xfrm>
              <a:off x="561851" y="1661592"/>
              <a:ext cx="4104456" cy="396044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  <a:alpha val="32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  <a:alpha val="32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  <a:alpha val="32000"/>
                  </a:schemeClr>
                </a:gs>
              </a:gsLst>
              <a:lin ang="5400000" scaled="0"/>
              <a:tileRect/>
            </a:gra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800876" y="1796316"/>
              <a:ext cx="3649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/>
                <a:t>Ions passing </a:t>
              </a:r>
              <a:r>
                <a:rPr lang="fr-FR" sz="1800" dirty="0" err="1" smtClean="0"/>
                <a:t>through</a:t>
              </a:r>
              <a:r>
                <a:rPr lang="fr-FR" sz="1800" dirty="0" smtClean="0"/>
                <a:t> a </a:t>
              </a:r>
              <a:r>
                <a:rPr lang="fr-FR" sz="1800" dirty="0" err="1" smtClean="0"/>
                <a:t>carbon</a:t>
              </a:r>
              <a:r>
                <a:rPr lang="fr-FR" sz="1800" dirty="0" smtClean="0"/>
                <a:t> foil</a:t>
              </a:r>
              <a:endParaRPr lang="fr-FR" sz="1800" dirty="0"/>
            </a:p>
          </p:txBody>
        </p:sp>
        <p:graphicFrame>
          <p:nvGraphicFramePr>
            <p:cNvPr id="13" name="Obje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214400"/>
                </p:ext>
              </p:extLst>
            </p:nvPr>
          </p:nvGraphicFramePr>
          <p:xfrm>
            <a:off x="1425947" y="2378132"/>
            <a:ext cx="2540893" cy="10116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61" name="…quation" r:id="rId5" imgW="1371600" imgH="546100" progId="Equation.3">
                    <p:embed/>
                  </p:oleObj>
                </mc:Choice>
                <mc:Fallback>
                  <p:oleObj name="…quation" r:id="rId5" imgW="1371600" imgH="546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25947" y="2378132"/>
                          <a:ext cx="2540893" cy="101165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Connecteur droit avec flèche 14"/>
            <p:cNvCxnSpPr/>
            <p:nvPr/>
          </p:nvCxnSpPr>
          <p:spPr>
            <a:xfrm>
              <a:off x="1713979" y="5221922"/>
              <a:ext cx="1656184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V="1">
              <a:off x="1713979" y="3781762"/>
              <a:ext cx="0" cy="14401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orme libre 23"/>
            <p:cNvSpPr/>
            <p:nvPr/>
          </p:nvSpPr>
          <p:spPr>
            <a:xfrm>
              <a:off x="2218035" y="3853770"/>
              <a:ext cx="504056" cy="1364574"/>
            </a:xfrm>
            <a:custGeom>
              <a:avLst/>
              <a:gdLst>
                <a:gd name="connsiteX0" fmla="*/ 0 w 1054100"/>
                <a:gd name="connsiteY0" fmla="*/ 1364574 h 1364574"/>
                <a:gd name="connsiteX1" fmla="*/ 266700 w 1054100"/>
                <a:gd name="connsiteY1" fmla="*/ 716874 h 1364574"/>
                <a:gd name="connsiteX2" fmla="*/ 469900 w 1054100"/>
                <a:gd name="connsiteY2" fmla="*/ 5674 h 1364574"/>
                <a:gd name="connsiteX3" fmla="*/ 660400 w 1054100"/>
                <a:gd name="connsiteY3" fmla="*/ 424774 h 1364574"/>
                <a:gd name="connsiteX4" fmla="*/ 876300 w 1054100"/>
                <a:gd name="connsiteY4" fmla="*/ 1161374 h 1364574"/>
                <a:gd name="connsiteX5" fmla="*/ 1054100 w 1054100"/>
                <a:gd name="connsiteY5" fmla="*/ 1326474 h 136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4100" h="1364574">
                  <a:moveTo>
                    <a:pt x="0" y="1364574"/>
                  </a:moveTo>
                  <a:cubicBezTo>
                    <a:pt x="94191" y="1153965"/>
                    <a:pt x="188383" y="943357"/>
                    <a:pt x="266700" y="716874"/>
                  </a:cubicBezTo>
                  <a:cubicBezTo>
                    <a:pt x="345017" y="490391"/>
                    <a:pt x="404283" y="54357"/>
                    <a:pt x="469900" y="5674"/>
                  </a:cubicBezTo>
                  <a:cubicBezTo>
                    <a:pt x="535517" y="-43009"/>
                    <a:pt x="592667" y="232157"/>
                    <a:pt x="660400" y="424774"/>
                  </a:cubicBezTo>
                  <a:cubicBezTo>
                    <a:pt x="728133" y="617391"/>
                    <a:pt x="810683" y="1011091"/>
                    <a:pt x="876300" y="1161374"/>
                  </a:cubicBezTo>
                  <a:cubicBezTo>
                    <a:pt x="941917" y="1311657"/>
                    <a:pt x="1054100" y="1326474"/>
                    <a:pt x="1054100" y="132647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0000"/>
                </a:solidFill>
              </a:endParaRP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434059" y="3859444"/>
              <a:ext cx="34156" cy="13624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1930003" y="5221922"/>
              <a:ext cx="9688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charge</a:t>
              </a:r>
              <a:endParaRPr lang="fr-FR" dirty="0"/>
            </a:p>
          </p:txBody>
        </p:sp>
        <p:graphicFrame>
          <p:nvGraphicFramePr>
            <p:cNvPr id="30" name="Obje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5990735"/>
                </p:ext>
              </p:extLst>
            </p:nvPr>
          </p:nvGraphicFramePr>
          <p:xfrm>
            <a:off x="3105078" y="3826146"/>
            <a:ext cx="337093" cy="459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62" name="…quation" r:id="rId7" imgW="139700" imgH="190500" progId="Equation.3">
                    <p:embed/>
                  </p:oleObj>
                </mc:Choice>
                <mc:Fallback>
                  <p:oleObj name="…quation" r:id="rId7" imgW="1397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05078" y="3826146"/>
                          <a:ext cx="337093" cy="4596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2" name="Connecteur droit avec flèche 31"/>
            <p:cNvCxnSpPr/>
            <p:nvPr/>
          </p:nvCxnSpPr>
          <p:spPr>
            <a:xfrm flipH="1">
              <a:off x="2506067" y="4213810"/>
              <a:ext cx="576064" cy="47643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849883" y="2135451"/>
              <a:ext cx="35063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V.S. </a:t>
              </a:r>
              <a:r>
                <a:rPr lang="fr-FR" sz="1000" dirty="0" err="1" smtClean="0"/>
                <a:t>Nikolaev</a:t>
              </a:r>
              <a:r>
                <a:rPr lang="fr-FR" sz="1000" dirty="0" smtClean="0"/>
                <a:t> and I.S. Dmitriev, </a:t>
              </a:r>
              <a:r>
                <a:rPr lang="hu-HU" sz="1000" dirty="0"/>
                <a:t>Phys. Lett. 28A (1968) 277</a:t>
              </a:r>
              <a:endParaRPr lang="fr-FR" sz="10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353939" y="3245768"/>
              <a:ext cx="2625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Symbol" charset="2"/>
                  <a:cs typeface="Symbol" charset="2"/>
                </a:rPr>
                <a:t>a</a:t>
              </a:r>
              <a:r>
                <a:rPr lang="fr-FR" sz="1400" dirty="0" smtClean="0"/>
                <a:t>=0.45, k=0.6, v’=3.6 10</a:t>
              </a:r>
              <a:r>
                <a:rPr lang="fr-FR" sz="1400" baseline="30000" dirty="0" smtClean="0"/>
                <a:t>8</a:t>
              </a:r>
              <a:r>
                <a:rPr lang="fr-FR" sz="1400" dirty="0" smtClean="0"/>
                <a:t> cm/s</a:t>
              </a:r>
              <a:endParaRPr lang="fr-FR" sz="1400" dirty="0"/>
            </a:p>
          </p:txBody>
        </p:sp>
      </p:grpSp>
      <p:sp>
        <p:nvSpPr>
          <p:cNvPr id="62" name="Forme libre 61"/>
          <p:cNvSpPr/>
          <p:nvPr/>
        </p:nvSpPr>
        <p:spPr>
          <a:xfrm>
            <a:off x="1810415" y="4349997"/>
            <a:ext cx="2209800" cy="812846"/>
          </a:xfrm>
          <a:custGeom>
            <a:avLst/>
            <a:gdLst>
              <a:gd name="connsiteX0" fmla="*/ 0 w 2209800"/>
              <a:gd name="connsiteY0" fmla="*/ 812846 h 812846"/>
              <a:gd name="connsiteX1" fmla="*/ 304800 w 2209800"/>
              <a:gd name="connsiteY1" fmla="*/ 203246 h 812846"/>
              <a:gd name="connsiteX2" fmla="*/ 673100 w 2209800"/>
              <a:gd name="connsiteY2" fmla="*/ 46 h 812846"/>
              <a:gd name="connsiteX3" fmla="*/ 1143000 w 2209800"/>
              <a:gd name="connsiteY3" fmla="*/ 215946 h 812846"/>
              <a:gd name="connsiteX4" fmla="*/ 1663700 w 2209800"/>
              <a:gd name="connsiteY4" fmla="*/ 584246 h 812846"/>
              <a:gd name="connsiteX5" fmla="*/ 2070100 w 2209800"/>
              <a:gd name="connsiteY5" fmla="*/ 762046 h 812846"/>
              <a:gd name="connsiteX6" fmla="*/ 2209800 w 2209800"/>
              <a:gd name="connsiteY6" fmla="*/ 800146 h 8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9800" h="812846">
                <a:moveTo>
                  <a:pt x="0" y="812846"/>
                </a:moveTo>
                <a:cubicBezTo>
                  <a:pt x="96308" y="575779"/>
                  <a:pt x="192617" y="338713"/>
                  <a:pt x="304800" y="203246"/>
                </a:cubicBezTo>
                <a:cubicBezTo>
                  <a:pt x="416983" y="67779"/>
                  <a:pt x="533400" y="-2071"/>
                  <a:pt x="673100" y="46"/>
                </a:cubicBezTo>
                <a:cubicBezTo>
                  <a:pt x="812800" y="2163"/>
                  <a:pt x="977900" y="118579"/>
                  <a:pt x="1143000" y="215946"/>
                </a:cubicBezTo>
                <a:cubicBezTo>
                  <a:pt x="1308100" y="313313"/>
                  <a:pt x="1509183" y="493229"/>
                  <a:pt x="1663700" y="584246"/>
                </a:cubicBezTo>
                <a:cubicBezTo>
                  <a:pt x="1818217" y="675263"/>
                  <a:pt x="1979083" y="726063"/>
                  <a:pt x="2070100" y="762046"/>
                </a:cubicBezTo>
                <a:cubicBezTo>
                  <a:pt x="2161117" y="798029"/>
                  <a:pt x="2209800" y="800146"/>
                  <a:pt x="2209800" y="800146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Line 4"/>
          <p:cNvSpPr>
            <a:spLocks noChangeAspect="1" noChangeShapeType="1"/>
          </p:cNvSpPr>
          <p:nvPr/>
        </p:nvSpPr>
        <p:spPr bwMode="auto">
          <a:xfrm>
            <a:off x="2356370" y="1120652"/>
            <a:ext cx="903288" cy="15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9" name="Line 5"/>
          <p:cNvSpPr>
            <a:spLocks noChangeAspect="1" noChangeShapeType="1"/>
          </p:cNvSpPr>
          <p:nvPr/>
        </p:nvSpPr>
        <p:spPr bwMode="auto">
          <a:xfrm>
            <a:off x="3259659" y="905498"/>
            <a:ext cx="0" cy="46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1" name="Rectangle 30"/>
          <p:cNvSpPr>
            <a:spLocks noChangeAspect="1" noChangeArrowheads="1"/>
          </p:cNvSpPr>
          <p:nvPr/>
        </p:nvSpPr>
        <p:spPr bwMode="auto">
          <a:xfrm>
            <a:off x="4450283" y="797496"/>
            <a:ext cx="2376487" cy="57606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3" name="Line 8"/>
          <p:cNvSpPr>
            <a:spLocks noChangeAspect="1" noChangeShapeType="1"/>
          </p:cNvSpPr>
          <p:nvPr/>
        </p:nvSpPr>
        <p:spPr bwMode="auto">
          <a:xfrm>
            <a:off x="3305695" y="1112714"/>
            <a:ext cx="928564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522291" y="869504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Vacuum </a:t>
            </a:r>
            <a:r>
              <a:rPr lang="fr-FR" dirty="0" err="1" smtClean="0">
                <a:solidFill>
                  <a:srgbClr val="0000FF"/>
                </a:solidFill>
              </a:rPr>
              <a:t>separator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34" name="Line 5"/>
          <p:cNvSpPr>
            <a:spLocks noChangeAspect="1" noChangeShapeType="1"/>
          </p:cNvSpPr>
          <p:nvPr/>
        </p:nvSpPr>
        <p:spPr bwMode="auto">
          <a:xfrm>
            <a:off x="3946227" y="905498"/>
            <a:ext cx="0" cy="46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362051" y="1045458"/>
            <a:ext cx="69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6600"/>
                </a:solidFill>
              </a:rPr>
              <a:t>beam</a:t>
            </a:r>
            <a:endParaRPr lang="fr-FR" sz="1600" dirty="0">
              <a:solidFill>
                <a:srgbClr val="FF66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38115" y="581472"/>
            <a:ext cx="709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target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730203" y="581472"/>
            <a:ext cx="44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foil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7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Discovery</a:t>
            </a:r>
            <a:r>
              <a:rPr lang="fr-FR" dirty="0" smtClean="0"/>
              <a:t> of </a:t>
            </a:r>
            <a:r>
              <a:rPr lang="fr-FR" dirty="0" err="1" smtClean="0"/>
              <a:t>radioactivity</a:t>
            </a:r>
            <a:r>
              <a:rPr lang="fr-FR" dirty="0" smtClean="0"/>
              <a:t> (1896-1898)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Picture 5" descr="becquerel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27" y="1661592"/>
            <a:ext cx="2184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5935" y="4973960"/>
            <a:ext cx="1893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2D27FF"/>
                </a:solidFill>
                <a:latin typeface="Comic Sans MS" charset="0"/>
              </a:rPr>
              <a:t>Henri Becquerel</a:t>
            </a:r>
            <a:endParaRPr sz="1800" noProof="1">
              <a:solidFill>
                <a:srgbClr val="2D27FF"/>
              </a:solidFill>
              <a:latin typeface="Comic Sans MS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02611" y="4613920"/>
            <a:ext cx="23405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dirty="0"/>
              <a:t>Uranium rays ionize the air </a:t>
            </a:r>
          </a:p>
          <a:p>
            <a:r>
              <a:rPr lang="en-GB" sz="1400" dirty="0"/>
              <a:t>and cause the discharge of </a:t>
            </a:r>
          </a:p>
          <a:p>
            <a:r>
              <a:rPr lang="en-GB" sz="1400" dirty="0"/>
              <a:t>an electroscope</a:t>
            </a:r>
          </a:p>
        </p:txBody>
      </p:sp>
      <p:pic>
        <p:nvPicPr>
          <p:cNvPr id="13" name="Picture 11" descr="Croix de Mal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87" y="3533800"/>
            <a:ext cx="2385900" cy="19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9" descr="electrosco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59" y="1589584"/>
            <a:ext cx="210343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3301528" y="1589584"/>
            <a:ext cx="4029075" cy="1752600"/>
            <a:chOff x="1680" y="1488"/>
            <a:chExt cx="2538" cy="1104"/>
          </a:xfrm>
        </p:grpSpPr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1872" y="2184"/>
              <a:ext cx="1587" cy="40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2044" y="2329"/>
              <a:ext cx="1270" cy="9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8" name="Freeform 40"/>
            <p:cNvSpPr>
              <a:spLocks/>
            </p:cNvSpPr>
            <p:nvPr/>
          </p:nvSpPr>
          <p:spPr bwMode="auto">
            <a:xfrm rot="1995273">
              <a:off x="2400" y="1728"/>
              <a:ext cx="480" cy="432"/>
            </a:xfrm>
            <a:custGeom>
              <a:avLst/>
              <a:gdLst>
                <a:gd name="T0" fmla="*/ 96 w 480"/>
                <a:gd name="T1" fmla="*/ 144 h 432"/>
                <a:gd name="T2" fmla="*/ 336 w 480"/>
                <a:gd name="T3" fmla="*/ 0 h 432"/>
                <a:gd name="T4" fmla="*/ 480 w 480"/>
                <a:gd name="T5" fmla="*/ 96 h 432"/>
                <a:gd name="T6" fmla="*/ 480 w 480"/>
                <a:gd name="T7" fmla="*/ 192 h 432"/>
                <a:gd name="T8" fmla="*/ 432 w 480"/>
                <a:gd name="T9" fmla="*/ 288 h 432"/>
                <a:gd name="T10" fmla="*/ 288 w 480"/>
                <a:gd name="T11" fmla="*/ 384 h 432"/>
                <a:gd name="T12" fmla="*/ 144 w 480"/>
                <a:gd name="T13" fmla="*/ 432 h 432"/>
                <a:gd name="T14" fmla="*/ 0 w 480"/>
                <a:gd name="T15" fmla="*/ 336 h 432"/>
                <a:gd name="T16" fmla="*/ 48 w 480"/>
                <a:gd name="T17" fmla="*/ 192 h 432"/>
                <a:gd name="T18" fmla="*/ 96 w 480"/>
                <a:gd name="T19" fmla="*/ 144 h 4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0" h="432">
                  <a:moveTo>
                    <a:pt x="96" y="144"/>
                  </a:moveTo>
                  <a:lnTo>
                    <a:pt x="336" y="0"/>
                  </a:lnTo>
                  <a:lnTo>
                    <a:pt x="480" y="96"/>
                  </a:lnTo>
                  <a:lnTo>
                    <a:pt x="480" y="192"/>
                  </a:lnTo>
                  <a:lnTo>
                    <a:pt x="432" y="288"/>
                  </a:lnTo>
                  <a:lnTo>
                    <a:pt x="288" y="384"/>
                  </a:lnTo>
                  <a:lnTo>
                    <a:pt x="144" y="432"/>
                  </a:lnTo>
                  <a:lnTo>
                    <a:pt x="0" y="336"/>
                  </a:lnTo>
                  <a:lnTo>
                    <a:pt x="48" y="192"/>
                  </a:lnTo>
                  <a:lnTo>
                    <a:pt x="96" y="144"/>
                  </a:lnTo>
                  <a:close/>
                </a:path>
              </a:pathLst>
            </a:custGeom>
            <a:solidFill>
              <a:srgbClr val="4C4C4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43"/>
            <p:cNvSpPr>
              <a:spLocks noChangeShapeType="1"/>
            </p:cNvSpPr>
            <p:nvPr/>
          </p:nvSpPr>
          <p:spPr bwMode="auto">
            <a:xfrm flipH="1">
              <a:off x="3312" y="196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3312" y="1776"/>
              <a:ext cx="90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/>
                <a:t>photographic plate</a:t>
              </a:r>
            </a:p>
          </p:txBody>
        </p:sp>
        <p:sp>
          <p:nvSpPr>
            <p:cNvPr id="21" name="Text Box 45"/>
            <p:cNvSpPr txBox="1">
              <a:spLocks noChangeArrowheads="1"/>
            </p:cNvSpPr>
            <p:nvPr/>
          </p:nvSpPr>
          <p:spPr bwMode="auto">
            <a:xfrm>
              <a:off x="3024" y="1536"/>
              <a:ext cx="6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/>
                <a:t>uranium salts</a:t>
              </a:r>
            </a:p>
          </p:txBody>
        </p:sp>
        <p:sp>
          <p:nvSpPr>
            <p:cNvPr id="22" name="Line 46"/>
            <p:cNvSpPr>
              <a:spLocks noChangeShapeType="1"/>
            </p:cNvSpPr>
            <p:nvPr/>
          </p:nvSpPr>
          <p:spPr bwMode="auto">
            <a:xfrm flipH="1">
              <a:off x="2976" y="1728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Rectangle 51"/>
            <p:cNvSpPr>
              <a:spLocks noChangeArrowheads="1"/>
            </p:cNvSpPr>
            <p:nvPr/>
          </p:nvSpPr>
          <p:spPr bwMode="auto">
            <a:xfrm>
              <a:off x="2400" y="2112"/>
              <a:ext cx="52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1680" y="1488"/>
              <a:ext cx="66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/>
                <a:t>metal screen</a:t>
              </a:r>
            </a:p>
            <a:p>
              <a:r>
                <a:rPr lang="en-GB"/>
                <a:t>with cut-out</a:t>
              </a:r>
            </a:p>
            <a:p>
              <a:r>
                <a:rPr lang="en-GB"/>
                <a:t>design</a:t>
              </a:r>
            </a:p>
          </p:txBody>
        </p:sp>
        <p:sp>
          <p:nvSpPr>
            <p:cNvPr id="25" name="Line 53"/>
            <p:cNvSpPr>
              <a:spLocks noChangeShapeType="1"/>
            </p:cNvSpPr>
            <p:nvPr/>
          </p:nvSpPr>
          <p:spPr bwMode="auto">
            <a:xfrm>
              <a:off x="2064" y="1824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4183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state distribution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70</a:t>
            </a:fld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1425947" y="1045458"/>
            <a:ext cx="0" cy="10081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010123" y="1045458"/>
            <a:ext cx="0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425947" y="1477506"/>
            <a:ext cx="108012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154139" y="1477506"/>
            <a:ext cx="108012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089483" y="613410"/>
            <a:ext cx="8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target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85625" y="613410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foil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96969" y="12214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IC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746427" y="2125578"/>
            <a:ext cx="388843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5746427" y="685418"/>
            <a:ext cx="0" cy="14401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rme libre 20"/>
          <p:cNvSpPr/>
          <p:nvPr/>
        </p:nvSpPr>
        <p:spPr>
          <a:xfrm>
            <a:off x="6250483" y="757426"/>
            <a:ext cx="504056" cy="1364574"/>
          </a:xfrm>
          <a:custGeom>
            <a:avLst/>
            <a:gdLst>
              <a:gd name="connsiteX0" fmla="*/ 0 w 1054100"/>
              <a:gd name="connsiteY0" fmla="*/ 1364574 h 1364574"/>
              <a:gd name="connsiteX1" fmla="*/ 266700 w 1054100"/>
              <a:gd name="connsiteY1" fmla="*/ 716874 h 1364574"/>
              <a:gd name="connsiteX2" fmla="*/ 469900 w 1054100"/>
              <a:gd name="connsiteY2" fmla="*/ 5674 h 1364574"/>
              <a:gd name="connsiteX3" fmla="*/ 660400 w 1054100"/>
              <a:gd name="connsiteY3" fmla="*/ 424774 h 1364574"/>
              <a:gd name="connsiteX4" fmla="*/ 876300 w 1054100"/>
              <a:gd name="connsiteY4" fmla="*/ 1161374 h 1364574"/>
              <a:gd name="connsiteX5" fmla="*/ 1054100 w 1054100"/>
              <a:gd name="connsiteY5" fmla="*/ 1326474 h 136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4100" h="1364574">
                <a:moveTo>
                  <a:pt x="0" y="1364574"/>
                </a:moveTo>
                <a:cubicBezTo>
                  <a:pt x="94191" y="1153965"/>
                  <a:pt x="188383" y="943357"/>
                  <a:pt x="266700" y="716874"/>
                </a:cubicBezTo>
                <a:cubicBezTo>
                  <a:pt x="345017" y="490391"/>
                  <a:pt x="404283" y="54357"/>
                  <a:pt x="469900" y="5674"/>
                </a:cubicBezTo>
                <a:cubicBezTo>
                  <a:pt x="535517" y="-43009"/>
                  <a:pt x="592667" y="232157"/>
                  <a:pt x="660400" y="424774"/>
                </a:cubicBezTo>
                <a:cubicBezTo>
                  <a:pt x="728133" y="617391"/>
                  <a:pt x="810683" y="1011091"/>
                  <a:pt x="876300" y="1161374"/>
                </a:cubicBezTo>
                <a:cubicBezTo>
                  <a:pt x="941917" y="1311657"/>
                  <a:pt x="1054100" y="1326474"/>
                  <a:pt x="1054100" y="132647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842771" y="2197586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charge</a:t>
            </a:r>
            <a:endParaRPr lang="fr-FR" dirty="0"/>
          </a:p>
        </p:txBody>
      </p:sp>
      <p:sp>
        <p:nvSpPr>
          <p:cNvPr id="40" name="Forme libre 39"/>
          <p:cNvSpPr/>
          <p:nvPr/>
        </p:nvSpPr>
        <p:spPr>
          <a:xfrm>
            <a:off x="7221984" y="3421722"/>
            <a:ext cx="2209800" cy="812846"/>
          </a:xfrm>
          <a:custGeom>
            <a:avLst/>
            <a:gdLst>
              <a:gd name="connsiteX0" fmla="*/ 0 w 2209800"/>
              <a:gd name="connsiteY0" fmla="*/ 812846 h 812846"/>
              <a:gd name="connsiteX1" fmla="*/ 304800 w 2209800"/>
              <a:gd name="connsiteY1" fmla="*/ 203246 h 812846"/>
              <a:gd name="connsiteX2" fmla="*/ 673100 w 2209800"/>
              <a:gd name="connsiteY2" fmla="*/ 46 h 812846"/>
              <a:gd name="connsiteX3" fmla="*/ 1143000 w 2209800"/>
              <a:gd name="connsiteY3" fmla="*/ 215946 h 812846"/>
              <a:gd name="connsiteX4" fmla="*/ 1663700 w 2209800"/>
              <a:gd name="connsiteY4" fmla="*/ 584246 h 812846"/>
              <a:gd name="connsiteX5" fmla="*/ 2070100 w 2209800"/>
              <a:gd name="connsiteY5" fmla="*/ 762046 h 812846"/>
              <a:gd name="connsiteX6" fmla="*/ 2209800 w 2209800"/>
              <a:gd name="connsiteY6" fmla="*/ 800146 h 8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9800" h="812846">
                <a:moveTo>
                  <a:pt x="0" y="812846"/>
                </a:moveTo>
                <a:cubicBezTo>
                  <a:pt x="96308" y="575779"/>
                  <a:pt x="192617" y="338713"/>
                  <a:pt x="304800" y="203246"/>
                </a:cubicBezTo>
                <a:cubicBezTo>
                  <a:pt x="416983" y="67779"/>
                  <a:pt x="533400" y="-2071"/>
                  <a:pt x="673100" y="46"/>
                </a:cubicBezTo>
                <a:cubicBezTo>
                  <a:pt x="812800" y="2163"/>
                  <a:pt x="977900" y="118579"/>
                  <a:pt x="1143000" y="215946"/>
                </a:cubicBezTo>
                <a:cubicBezTo>
                  <a:pt x="1308100" y="313313"/>
                  <a:pt x="1509183" y="493229"/>
                  <a:pt x="1663700" y="584246"/>
                </a:cubicBezTo>
                <a:cubicBezTo>
                  <a:pt x="1818217" y="675263"/>
                  <a:pt x="1979083" y="726063"/>
                  <a:pt x="2070100" y="762046"/>
                </a:cubicBezTo>
                <a:cubicBezTo>
                  <a:pt x="2161117" y="798029"/>
                  <a:pt x="2209800" y="800146"/>
                  <a:pt x="2209800" y="800146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/>
          <p:cNvCxnSpPr/>
          <p:nvPr/>
        </p:nvCxnSpPr>
        <p:spPr>
          <a:xfrm>
            <a:off x="5746427" y="4213810"/>
            <a:ext cx="388843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5746427" y="2773650"/>
            <a:ext cx="0" cy="144016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842771" y="4285818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charge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129803" y="4685928"/>
            <a:ext cx="1064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dirty="0" smtClean="0"/>
              <a:t>The charge state distribution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composed</a:t>
            </a:r>
            <a:r>
              <a:rPr lang="fr-FR" sz="1800" dirty="0" smtClean="0"/>
              <a:t> of 2 components </a:t>
            </a:r>
            <a:r>
              <a:rPr lang="fr-FR" sz="1800" dirty="0" err="1" smtClean="0"/>
              <a:t>whose</a:t>
            </a:r>
            <a:r>
              <a:rPr lang="fr-FR" sz="1800" dirty="0" smtClean="0"/>
              <a:t> relative </a:t>
            </a:r>
            <a:r>
              <a:rPr lang="fr-FR" sz="1800" dirty="0" err="1" smtClean="0"/>
              <a:t>intensities</a:t>
            </a:r>
            <a:r>
              <a:rPr lang="fr-FR" sz="1800" dirty="0" smtClean="0"/>
              <a:t> </a:t>
            </a:r>
            <a:r>
              <a:rPr lang="fr-FR" sz="1800" dirty="0" err="1" smtClean="0"/>
              <a:t>depend</a:t>
            </a:r>
            <a:r>
              <a:rPr lang="fr-FR" sz="1800" dirty="0" smtClean="0"/>
              <a:t> on the time of the </a:t>
            </a:r>
            <a:r>
              <a:rPr lang="fr-FR" sz="1800" dirty="0" err="1" smtClean="0"/>
              <a:t>nuclear</a:t>
            </a:r>
            <a:r>
              <a:rPr lang="fr-FR" sz="1800" dirty="0" smtClean="0"/>
              <a:t> </a:t>
            </a:r>
            <a:r>
              <a:rPr lang="fr-FR" sz="1800" dirty="0" err="1" smtClean="0"/>
              <a:t>decay</a:t>
            </a:r>
            <a:r>
              <a:rPr lang="fr-FR" sz="1800" dirty="0" smtClean="0"/>
              <a:t>. By </a:t>
            </a:r>
            <a:r>
              <a:rPr lang="fr-FR" sz="1800" dirty="0" err="1" smtClean="0"/>
              <a:t>measuring</a:t>
            </a:r>
            <a:r>
              <a:rPr lang="fr-FR" sz="1800" dirty="0" smtClean="0"/>
              <a:t> the distribution as a </a:t>
            </a:r>
            <a:r>
              <a:rPr lang="fr-FR" sz="1800" dirty="0" err="1" smtClean="0"/>
              <a:t>function</a:t>
            </a:r>
            <a:r>
              <a:rPr lang="fr-FR" sz="1800" dirty="0" smtClean="0"/>
              <a:t> of </a:t>
            </a:r>
            <a:r>
              <a:rPr lang="fr-FR" sz="1800" dirty="0" err="1" smtClean="0"/>
              <a:t>target</a:t>
            </a:r>
            <a:r>
              <a:rPr lang="fr-FR" sz="1800" dirty="0" smtClean="0"/>
              <a:t>-reset foil distance, one </a:t>
            </a:r>
            <a:r>
              <a:rPr lang="fr-FR" sz="1800" dirty="0" err="1" smtClean="0"/>
              <a:t>can</a:t>
            </a:r>
            <a:r>
              <a:rPr lang="fr-FR" sz="1800" dirty="0" smtClean="0"/>
              <a:t> </a:t>
            </a:r>
            <a:r>
              <a:rPr lang="fr-FR" sz="1800" dirty="0" err="1" smtClean="0"/>
              <a:t>determine</a:t>
            </a:r>
            <a:r>
              <a:rPr lang="fr-FR" sz="1800" dirty="0" smtClean="0"/>
              <a:t> the </a:t>
            </a:r>
            <a:r>
              <a:rPr lang="fr-FR" sz="1800" dirty="0" err="1" smtClean="0"/>
              <a:t>lifetime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decay</a:t>
            </a:r>
            <a:endParaRPr lang="fr-FR" sz="1800" dirty="0"/>
          </a:p>
        </p:txBody>
      </p:sp>
      <p:sp>
        <p:nvSpPr>
          <p:cNvPr id="48" name="ZoneTexte 47"/>
          <p:cNvSpPr txBox="1"/>
          <p:nvPr/>
        </p:nvSpPr>
        <p:spPr>
          <a:xfrm>
            <a:off x="6682531" y="829434"/>
            <a:ext cx="640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 smtClean="0"/>
              <a:t>low</a:t>
            </a:r>
            <a:endParaRPr lang="fr-FR" baseline="-25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8122691" y="2917666"/>
            <a:ext cx="70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Q</a:t>
            </a:r>
            <a:r>
              <a:rPr lang="fr-FR" baseline="-25000" dirty="0" err="1" smtClean="0"/>
              <a:t>high</a:t>
            </a:r>
            <a:endParaRPr lang="fr-FR" baseline="-25000" dirty="0"/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1425947" y="2269594"/>
            <a:ext cx="15121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2002011" y="2197586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x</a:t>
            </a:r>
            <a:endParaRPr lang="fr-FR" baseline="-25000" dirty="0"/>
          </a:p>
        </p:txBody>
      </p:sp>
      <p:cxnSp>
        <p:nvCxnSpPr>
          <p:cNvPr id="46" name="Connecteur droit 45"/>
          <p:cNvCxnSpPr/>
          <p:nvPr/>
        </p:nvCxnSpPr>
        <p:spPr>
          <a:xfrm>
            <a:off x="1425947" y="3029744"/>
            <a:ext cx="0" cy="10081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3010123" y="3029744"/>
            <a:ext cx="0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V="1">
            <a:off x="1425947" y="3461792"/>
            <a:ext cx="172819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>
            <a:off x="3586187" y="3461785"/>
            <a:ext cx="648072" cy="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3154139" y="324576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77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More </a:t>
            </a:r>
            <a:r>
              <a:rPr lang="fr-FR" dirty="0" err="1" smtClean="0"/>
              <a:t>than</a:t>
            </a:r>
            <a:r>
              <a:rPr lang="fr-FR" dirty="0" smtClean="0"/>
              <a:t> one </a:t>
            </a:r>
            <a:r>
              <a:rPr lang="fr-FR" dirty="0" err="1" smtClean="0"/>
              <a:t>emitting</a:t>
            </a:r>
            <a:r>
              <a:rPr lang="fr-FR" dirty="0" smtClean="0"/>
              <a:t> state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 descr="CSD_rotband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26" b="-5226"/>
          <a:stretch>
            <a:fillRect/>
          </a:stretch>
        </p:blipFill>
        <p:spPr>
          <a:xfrm>
            <a:off x="201811" y="936046"/>
            <a:ext cx="4968552" cy="3549461"/>
          </a:xfrm>
        </p:spPr>
      </p:pic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Espace réservé du contenu 10" descr="Ex_2transitions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85" r="-24085"/>
          <a:stretch>
            <a:fillRect/>
          </a:stretch>
        </p:blipFill>
        <p:spPr>
          <a:xfrm>
            <a:off x="5201901" y="1013520"/>
            <a:ext cx="5570874" cy="3960439"/>
          </a:xfr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71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5827" y="4325888"/>
            <a:ext cx="36536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Figs</a:t>
            </a:r>
            <a:r>
              <a:rPr lang="fr-FR" sz="1000" dirty="0" smtClean="0"/>
              <a:t>. </a:t>
            </a:r>
            <a:r>
              <a:rPr lang="fr-FR" sz="1000" dirty="0" err="1" smtClean="0"/>
              <a:t>Taken</a:t>
            </a:r>
            <a:r>
              <a:rPr lang="fr-FR" sz="1000" dirty="0" smtClean="0"/>
              <a:t> </a:t>
            </a:r>
            <a:r>
              <a:rPr lang="fr-FR" sz="1000" dirty="0" err="1" smtClean="0"/>
              <a:t>from</a:t>
            </a:r>
            <a:r>
              <a:rPr lang="fr-FR" sz="1000" dirty="0" smtClean="0"/>
              <a:t> J. </a:t>
            </a:r>
            <a:r>
              <a:rPr lang="fr-FR" sz="1000" dirty="0" err="1" smtClean="0"/>
              <a:t>Heery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Eur</a:t>
            </a:r>
            <a:r>
              <a:rPr lang="fr-FR" sz="1000" dirty="0" smtClean="0"/>
              <a:t>. Phys. J. A 57 (2021) 132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05867" y="5117976"/>
            <a:ext cx="961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Need</a:t>
            </a:r>
            <a:r>
              <a:rPr lang="fr-FR" dirty="0" smtClean="0"/>
              <a:t> to </a:t>
            </a:r>
            <a:r>
              <a:rPr lang="fr-FR" dirty="0" err="1" smtClean="0"/>
              <a:t>solve</a:t>
            </a:r>
            <a:r>
              <a:rPr lang="fr-FR" dirty="0" smtClean="0"/>
              <a:t> the </a:t>
            </a:r>
            <a:r>
              <a:rPr lang="fr-FR" dirty="0" err="1" smtClean="0"/>
              <a:t>appropriate</a:t>
            </a:r>
            <a:r>
              <a:rPr lang="fr-FR" dirty="0" smtClean="0"/>
              <a:t> Bateman </a:t>
            </a:r>
            <a:r>
              <a:rPr lang="fr-FR" dirty="0" err="1" smtClean="0"/>
              <a:t>equations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more free </a:t>
            </a:r>
            <a:r>
              <a:rPr lang="fr-FR" dirty="0" err="1" smtClean="0"/>
              <a:t>parameters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390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</a:t>
            </a:r>
            <a:r>
              <a:rPr lang="fr-FR" dirty="0" err="1" smtClean="0"/>
              <a:t>plunger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72</a:t>
            </a:fld>
            <a:endParaRPr lang="fr-FR" dirty="0"/>
          </a:p>
        </p:txBody>
      </p:sp>
      <p:pic>
        <p:nvPicPr>
          <p:cNvPr id="10" name="Image 9" descr="chargeplunger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7" y="1157536"/>
            <a:ext cx="4660900" cy="3822700"/>
          </a:xfrm>
          <a:prstGeom prst="rect">
            <a:avLst/>
          </a:prstGeom>
        </p:spPr>
      </p:pic>
      <p:pic>
        <p:nvPicPr>
          <p:cNvPr id="11" name="Image 10" descr="chargeplunger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661592"/>
            <a:ext cx="4610100" cy="30099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61851" y="1085528"/>
            <a:ext cx="2914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G. </a:t>
            </a:r>
            <a:r>
              <a:rPr lang="fr-FR" sz="1000" dirty="0" err="1" smtClean="0"/>
              <a:t>Ulfert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Nucl</a:t>
            </a:r>
            <a:r>
              <a:rPr lang="fr-FR" sz="1000" dirty="0" smtClean="0"/>
              <a:t>. </a:t>
            </a:r>
            <a:r>
              <a:rPr lang="fr-FR" sz="1000" dirty="0" err="1" smtClean="0"/>
              <a:t>Instr</a:t>
            </a:r>
            <a:r>
              <a:rPr lang="fr-FR" sz="1000" dirty="0" smtClean="0"/>
              <a:t>. </a:t>
            </a:r>
            <a:r>
              <a:rPr lang="fr-FR" sz="1000" dirty="0" err="1" smtClean="0"/>
              <a:t>Meth</a:t>
            </a:r>
            <a:r>
              <a:rPr lang="fr-FR" sz="1000" dirty="0" smtClean="0"/>
              <a:t>. 148 (1978) 369</a:t>
            </a:r>
            <a:endParaRPr lang="fr-FR" sz="1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84534" y="5045968"/>
            <a:ext cx="8515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Measurement</a:t>
            </a:r>
            <a:r>
              <a:rPr lang="fr-FR" dirty="0" smtClean="0"/>
              <a:t> of </a:t>
            </a:r>
            <a:r>
              <a:rPr lang="fr-FR" dirty="0" err="1" smtClean="0"/>
              <a:t>lifetimes</a:t>
            </a:r>
            <a:r>
              <a:rPr lang="fr-FR" dirty="0" smtClean="0"/>
              <a:t> in the 2</a:t>
            </a:r>
            <a:r>
              <a:rPr lang="fr-FR" baseline="30000" dirty="0" smtClean="0"/>
              <a:t>nd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of </a:t>
            </a:r>
            <a:r>
              <a:rPr lang="fr-FR" baseline="30000" dirty="0" smtClean="0"/>
              <a:t>239</a:t>
            </a:r>
            <a:r>
              <a:rPr lang="fr-FR" dirty="0" smtClean="0"/>
              <a:t>Pu in the </a:t>
            </a:r>
            <a:r>
              <a:rPr lang="fr-FR" baseline="30000" dirty="0" smtClean="0"/>
              <a:t>238</a:t>
            </a:r>
            <a:r>
              <a:rPr lang="fr-FR" dirty="0" smtClean="0"/>
              <a:t>U(</a:t>
            </a:r>
            <a:r>
              <a:rPr lang="fr-FR" dirty="0" smtClean="0">
                <a:latin typeface="Symbol" charset="2"/>
                <a:cs typeface="Symbol" charset="2"/>
              </a:rPr>
              <a:t>a</a:t>
            </a:r>
            <a:r>
              <a:rPr lang="fr-FR" dirty="0" smtClean="0"/>
              <a:t>,3n) </a:t>
            </a:r>
            <a:r>
              <a:rPr lang="fr-FR" dirty="0" err="1" smtClean="0"/>
              <a:t>reaction</a:t>
            </a:r>
            <a:endParaRPr lang="fr-FR" dirty="0" smtClean="0"/>
          </a:p>
          <a:p>
            <a:pPr algn="ctr"/>
            <a:r>
              <a:rPr lang="fr-FR" dirty="0" smtClean="0"/>
              <a:t>-&gt; first proof of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isomerism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357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hargestateMa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21" y="1229544"/>
            <a:ext cx="4486837" cy="43924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</a:t>
            </a:r>
            <a:r>
              <a:rPr lang="fr-FR" dirty="0" err="1" smtClean="0"/>
              <a:t>plunger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MARA 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73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795" y="653480"/>
            <a:ext cx="802014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aseline="30000" dirty="0"/>
              <a:t>152</a:t>
            </a:r>
            <a:r>
              <a:rPr lang="fr-FR" sz="1800" dirty="0"/>
              <a:t>Sm(</a:t>
            </a:r>
            <a:r>
              <a:rPr lang="fr-FR" sz="1800" baseline="30000" dirty="0"/>
              <a:t>32</a:t>
            </a:r>
            <a:r>
              <a:rPr lang="fr-FR" sz="1800" dirty="0"/>
              <a:t>S</a:t>
            </a:r>
            <a:r>
              <a:rPr lang="fr-FR" sz="1800" dirty="0" smtClean="0"/>
              <a:t>,6n</a:t>
            </a:r>
            <a:r>
              <a:rPr lang="fr-FR" sz="1800" dirty="0"/>
              <a:t>)</a:t>
            </a:r>
            <a:r>
              <a:rPr lang="fr-FR" sz="1800" baseline="30000" dirty="0" smtClean="0"/>
              <a:t>178</a:t>
            </a:r>
            <a:r>
              <a:rPr lang="fr-FR" sz="1800" dirty="0" smtClean="0"/>
              <a:t>Pt, </a:t>
            </a:r>
            <a:r>
              <a:rPr lang="fr-FR" sz="1800" dirty="0" err="1" smtClean="0"/>
              <a:t>ionic</a:t>
            </a:r>
            <a:r>
              <a:rPr lang="fr-FR" sz="1800" dirty="0" smtClean="0"/>
              <a:t> charge states </a:t>
            </a:r>
            <a:r>
              <a:rPr lang="fr-FR" sz="1800" dirty="0" err="1" smtClean="0"/>
              <a:t>measured</a:t>
            </a:r>
            <a:r>
              <a:rPr lang="fr-FR" sz="1800" dirty="0" smtClean="0"/>
              <a:t> </a:t>
            </a:r>
            <a:r>
              <a:rPr lang="fr-FR" sz="1800" dirty="0" err="1" smtClean="0"/>
              <a:t>at</a:t>
            </a:r>
            <a:r>
              <a:rPr lang="fr-FR" sz="1800" dirty="0" smtClean="0"/>
              <a:t> the focal plane of MARA</a:t>
            </a:r>
          </a:p>
          <a:p>
            <a:endParaRPr lang="fr-FR" sz="800" dirty="0" smtClean="0"/>
          </a:p>
          <a:p>
            <a:r>
              <a:rPr lang="fr-FR" sz="1800" baseline="30000" dirty="0" smtClean="0"/>
              <a:t>178</a:t>
            </a:r>
            <a:r>
              <a:rPr lang="fr-FR" sz="1800" dirty="0" smtClean="0"/>
              <a:t>Pt ions </a:t>
            </a:r>
            <a:r>
              <a:rPr lang="fr-FR" sz="1800" dirty="0" err="1" smtClean="0"/>
              <a:t>selected</a:t>
            </a:r>
            <a:r>
              <a:rPr lang="fr-FR" sz="1800" dirty="0" smtClean="0"/>
              <a:t> via </a:t>
            </a:r>
            <a:r>
              <a:rPr lang="fr-FR" sz="1800" dirty="0" err="1" smtClean="0"/>
              <a:t>their</a:t>
            </a:r>
            <a:r>
              <a:rPr lang="fr-FR" sz="1800" dirty="0" smtClean="0"/>
              <a:t> </a:t>
            </a:r>
            <a:r>
              <a:rPr lang="fr-FR" sz="1800" dirty="0" err="1" smtClean="0"/>
              <a:t>characteristic</a:t>
            </a:r>
            <a:r>
              <a:rPr lang="fr-FR" sz="1800" dirty="0" smtClean="0"/>
              <a:t> </a:t>
            </a:r>
            <a:r>
              <a:rPr lang="fr-FR" sz="1800" dirty="0" smtClean="0">
                <a:latin typeface="Symbol" charset="2"/>
                <a:cs typeface="Symbol" charset="2"/>
              </a:rPr>
              <a:t>a</a:t>
            </a:r>
            <a:r>
              <a:rPr lang="fr-FR" sz="1800" dirty="0" smtClean="0"/>
              <a:t> </a:t>
            </a:r>
            <a:r>
              <a:rPr lang="fr-FR" sz="1800" dirty="0" err="1" smtClean="0"/>
              <a:t>decay</a:t>
            </a:r>
            <a:endParaRPr lang="fr-FR" sz="1800" dirty="0" smtClean="0"/>
          </a:p>
          <a:p>
            <a:endParaRPr lang="fr-FR" sz="800" dirty="0"/>
          </a:p>
          <a:p>
            <a:r>
              <a:rPr lang="fr-FR" sz="1800" dirty="0" smtClean="0"/>
              <a:t>12 </a:t>
            </a:r>
            <a:r>
              <a:rPr lang="fr-FR" sz="1800" dirty="0" err="1" smtClean="0"/>
              <a:t>target</a:t>
            </a:r>
            <a:r>
              <a:rPr lang="fr-FR" sz="1800" dirty="0" smtClean="0"/>
              <a:t>-foil distances</a:t>
            </a:r>
          </a:p>
          <a:p>
            <a:endParaRPr lang="fr-FR" sz="800" dirty="0" smtClean="0"/>
          </a:p>
          <a:p>
            <a:r>
              <a:rPr lang="fr-FR" sz="1800" dirty="0"/>
              <a:t>2 charge states </a:t>
            </a:r>
            <a:r>
              <a:rPr lang="fr-FR" sz="1800" dirty="0" err="1"/>
              <a:t>chosen</a:t>
            </a:r>
            <a:r>
              <a:rPr lang="fr-FR" sz="1800" dirty="0"/>
              <a:t> to </a:t>
            </a:r>
            <a:r>
              <a:rPr lang="fr-FR" sz="1800" dirty="0" err="1"/>
              <a:t>represent</a:t>
            </a:r>
            <a:r>
              <a:rPr lang="fr-FR" sz="1800" dirty="0"/>
              <a:t> </a:t>
            </a:r>
            <a:r>
              <a:rPr lang="fr-FR" sz="1800" dirty="0" err="1"/>
              <a:t>Q</a:t>
            </a:r>
            <a:r>
              <a:rPr lang="fr-FR" sz="1800" baseline="-25000" dirty="0" err="1"/>
              <a:t>low</a:t>
            </a:r>
            <a:r>
              <a:rPr lang="fr-FR" sz="1800" dirty="0"/>
              <a:t> (17e) </a:t>
            </a:r>
            <a:r>
              <a:rPr lang="fr-FR" sz="1800" dirty="0" smtClean="0"/>
              <a:t>and </a:t>
            </a:r>
            <a:r>
              <a:rPr lang="fr-FR" sz="1800" dirty="0" err="1"/>
              <a:t>Q</a:t>
            </a:r>
            <a:r>
              <a:rPr lang="fr-FR" sz="1800" baseline="-25000" dirty="0" err="1"/>
              <a:t>high</a:t>
            </a:r>
            <a:r>
              <a:rPr lang="fr-FR" sz="1800" dirty="0"/>
              <a:t> (25e)</a:t>
            </a:r>
          </a:p>
          <a:p>
            <a:endParaRPr lang="fr-FR" sz="1800" dirty="0"/>
          </a:p>
        </p:txBody>
      </p:sp>
      <p:pic>
        <p:nvPicPr>
          <p:cNvPr id="15" name="Image 14" descr="Bateman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2405484"/>
            <a:ext cx="4392488" cy="328855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946227" y="3749824"/>
            <a:ext cx="2065189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Symbol" charset="2"/>
                <a:cs typeface="Symbol" charset="2"/>
              </a:rPr>
              <a:t>t</a:t>
            </a:r>
            <a:r>
              <a:rPr lang="fr-FR" dirty="0" smtClean="0"/>
              <a:t>(2</a:t>
            </a:r>
            <a:r>
              <a:rPr lang="fr-FR" baseline="30000" dirty="0" smtClean="0"/>
              <a:t>+</a:t>
            </a:r>
            <a:r>
              <a:rPr lang="fr-FR" dirty="0" smtClean="0"/>
              <a:t>)=430(50)</a:t>
            </a:r>
            <a:r>
              <a:rPr lang="fr-FR" dirty="0" err="1" smtClean="0"/>
              <a:t>ps</a:t>
            </a:r>
            <a:endParaRPr lang="fr-FR" dirty="0" smtClean="0"/>
          </a:p>
          <a:p>
            <a:r>
              <a:rPr lang="fr-FR" dirty="0" err="1" smtClean="0">
                <a:latin typeface="Symbol" charset="2"/>
                <a:cs typeface="Symbol" charset="2"/>
              </a:rPr>
              <a:t>t</a:t>
            </a:r>
            <a:r>
              <a:rPr lang="fr-FR" dirty="0" smtClean="0"/>
              <a:t>(4</a:t>
            </a:r>
            <a:r>
              <a:rPr lang="fr-FR" baseline="30000" dirty="0" smtClean="0"/>
              <a:t>+</a:t>
            </a:r>
            <a:r>
              <a:rPr lang="fr-FR" dirty="0" smtClean="0"/>
              <a:t>)= 54(6) </a:t>
            </a:r>
            <a:r>
              <a:rPr lang="fr-FR" dirty="0" err="1" smtClean="0"/>
              <a:t>ps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330603" y="1013520"/>
            <a:ext cx="29604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J. </a:t>
            </a:r>
            <a:r>
              <a:rPr lang="fr-FR" sz="1100" dirty="0" err="1"/>
              <a:t>Heery</a:t>
            </a:r>
            <a:r>
              <a:rPr lang="fr-FR" sz="1100" dirty="0"/>
              <a:t> et al., </a:t>
            </a:r>
            <a:r>
              <a:rPr lang="fr-FR" sz="1100" dirty="0" err="1"/>
              <a:t>Eur</a:t>
            </a:r>
            <a:r>
              <a:rPr lang="fr-FR" sz="1100" dirty="0"/>
              <a:t>. Phys. J. A 57 (2021) 132</a:t>
            </a: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5170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74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93899" y="725488"/>
            <a:ext cx="806489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  <a:r>
              <a:rPr lang="fr-FR" sz="1800" dirty="0" err="1" smtClean="0"/>
              <a:t>spectroscopy</a:t>
            </a:r>
            <a:r>
              <a:rPr lang="fr-FR" sz="1800" dirty="0"/>
              <a:t> </a:t>
            </a:r>
            <a:r>
              <a:rPr lang="fr-FR" sz="1800" dirty="0" err="1" smtClean="0"/>
              <a:t>was</a:t>
            </a:r>
            <a:r>
              <a:rPr lang="fr-FR" sz="1800" dirty="0" smtClean="0"/>
              <a:t> instrumental in </a:t>
            </a:r>
            <a:r>
              <a:rPr lang="fr-FR" sz="1800" dirty="0" err="1" smtClean="0"/>
              <a:t>understanding</a:t>
            </a:r>
            <a:r>
              <a:rPr lang="fr-FR" sz="1800" dirty="0" smtClean="0"/>
              <a:t> the structure of the nucleus</a:t>
            </a:r>
          </a:p>
          <a:p>
            <a:endParaRPr lang="fr-FR" sz="1800" dirty="0" smtClean="0"/>
          </a:p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  <a:r>
              <a:rPr lang="fr-FR" sz="1800" dirty="0" err="1" smtClean="0"/>
              <a:t>allows</a:t>
            </a:r>
            <a:r>
              <a:rPr lang="fr-FR" sz="1800" dirty="0" smtClean="0"/>
              <a:t> to </a:t>
            </a:r>
            <a:r>
              <a:rPr lang="fr-FR" sz="1800" dirty="0" err="1" smtClean="0"/>
              <a:t>unravel</a:t>
            </a:r>
            <a:r>
              <a:rPr lang="fr-FR" sz="1800" dirty="0" smtClean="0"/>
              <a:t> the nature of </a:t>
            </a:r>
            <a:r>
              <a:rPr lang="fr-FR" sz="1800" dirty="0" err="1" smtClean="0"/>
              <a:t>nuclear</a:t>
            </a:r>
            <a:r>
              <a:rPr lang="fr-FR" sz="1800" dirty="0" smtClean="0"/>
              <a:t> transitions and </a:t>
            </a:r>
            <a:r>
              <a:rPr lang="fr-FR" sz="1800" dirty="0" err="1"/>
              <a:t>becomes</a:t>
            </a:r>
            <a:r>
              <a:rPr lang="fr-FR" sz="1800" dirty="0"/>
              <a:t> an important </a:t>
            </a:r>
            <a:r>
              <a:rPr lang="fr-FR" sz="1800" dirty="0" err="1"/>
              <a:t>process</a:t>
            </a:r>
            <a:r>
              <a:rPr lang="fr-FR" sz="1800" dirty="0"/>
              <a:t> in the </a:t>
            </a:r>
            <a:r>
              <a:rPr lang="fr-FR" sz="1800" dirty="0" err="1"/>
              <a:t>heaviest</a:t>
            </a:r>
            <a:r>
              <a:rPr lang="fr-FR" sz="1800" dirty="0"/>
              <a:t> </a:t>
            </a:r>
            <a:r>
              <a:rPr lang="fr-FR" sz="1800" dirty="0" err="1"/>
              <a:t>nuclei</a:t>
            </a:r>
            <a:endParaRPr lang="fr-FR" sz="1800" dirty="0"/>
          </a:p>
          <a:p>
            <a:endParaRPr lang="fr-FR" sz="1800" dirty="0"/>
          </a:p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  <a:r>
              <a:rPr lang="fr-FR" sz="1800" dirty="0" err="1"/>
              <a:t>s</a:t>
            </a:r>
            <a:r>
              <a:rPr lang="fr-FR" sz="1800" dirty="0" err="1" smtClean="0"/>
              <a:t>pectroscopy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challenging</a:t>
            </a:r>
            <a:r>
              <a:rPr lang="fr-FR" sz="1800" dirty="0" smtClean="0"/>
              <a:t> due to delta rays and </a:t>
            </a:r>
            <a:r>
              <a:rPr lang="fr-FR" sz="1800" dirty="0" err="1" smtClean="0"/>
              <a:t>complex</a:t>
            </a:r>
            <a:r>
              <a:rPr lang="fr-FR" sz="1800" dirty="0" smtClean="0"/>
              <a:t> </a:t>
            </a:r>
            <a:r>
              <a:rPr lang="fr-FR" sz="1800" dirty="0" err="1" smtClean="0"/>
              <a:t>spectra</a:t>
            </a:r>
            <a:r>
              <a:rPr lang="fr-FR" sz="1800" dirty="0" smtClean="0"/>
              <a:t> of </a:t>
            </a:r>
            <a:r>
              <a:rPr lang="fr-FR" sz="1800" dirty="0" err="1" smtClean="0"/>
              <a:t>overlapping</a:t>
            </a:r>
            <a:r>
              <a:rPr lang="fr-FR" sz="1800" dirty="0" smtClean="0"/>
              <a:t> </a:t>
            </a:r>
            <a:r>
              <a:rPr lang="fr-FR" sz="1800" dirty="0" err="1" smtClean="0"/>
              <a:t>peaks</a:t>
            </a:r>
            <a:endParaRPr lang="fr-FR" sz="1800" dirty="0" smtClean="0"/>
          </a:p>
          <a:p>
            <a:endParaRPr lang="fr-FR" sz="1800" dirty="0"/>
          </a:p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  <a:r>
              <a:rPr lang="fr-FR" sz="1800" dirty="0" err="1" smtClean="0"/>
              <a:t>makes</a:t>
            </a:r>
            <a:r>
              <a:rPr lang="fr-FR" sz="1800" dirty="0" smtClean="0"/>
              <a:t> alpha </a:t>
            </a:r>
            <a:r>
              <a:rPr lang="fr-FR" sz="1800" dirty="0" err="1" smtClean="0"/>
              <a:t>spectroscopy</a:t>
            </a:r>
            <a:r>
              <a:rPr lang="fr-FR" sz="1800" dirty="0" smtClean="0"/>
              <a:t> </a:t>
            </a:r>
            <a:r>
              <a:rPr lang="fr-FR" sz="1800" dirty="0" err="1" smtClean="0"/>
              <a:t>complicated</a:t>
            </a:r>
            <a:r>
              <a:rPr lang="fr-FR" sz="1800" dirty="0" smtClean="0"/>
              <a:t> </a:t>
            </a:r>
          </a:p>
          <a:p>
            <a:endParaRPr lang="fr-FR" sz="1800" dirty="0"/>
          </a:p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</a:t>
            </a:r>
            <a:r>
              <a:rPr lang="fr-FR" sz="1800" dirty="0" err="1" smtClean="0"/>
              <a:t>can</a:t>
            </a:r>
            <a:r>
              <a:rPr lang="fr-FR" sz="1800" dirty="0" smtClean="0"/>
              <a:t> </a:t>
            </a:r>
            <a:r>
              <a:rPr lang="fr-FR" sz="1800" dirty="0" err="1" smtClean="0"/>
              <a:t>provide</a:t>
            </a:r>
            <a:r>
              <a:rPr lang="fr-FR" sz="1800" dirty="0" smtClean="0"/>
              <a:t> </a:t>
            </a:r>
            <a:r>
              <a:rPr lang="fr-FR" sz="1800" dirty="0" err="1" smtClean="0"/>
              <a:t>very</a:t>
            </a:r>
            <a:r>
              <a:rPr lang="fr-FR" sz="1800" dirty="0" smtClean="0"/>
              <a:t> unique </a:t>
            </a:r>
            <a:r>
              <a:rPr lang="fr-FR" sz="1800" dirty="0" err="1" smtClean="0"/>
              <a:t>ways</a:t>
            </a:r>
            <a:r>
              <a:rPr lang="fr-FR" sz="1800" dirty="0" smtClean="0"/>
              <a:t> to </a:t>
            </a:r>
            <a:r>
              <a:rPr lang="fr-FR" sz="1800" dirty="0" err="1" smtClean="0"/>
              <a:t>access</a:t>
            </a:r>
            <a:r>
              <a:rPr lang="fr-FR" sz="1800" dirty="0" smtClean="0"/>
              <a:t> </a:t>
            </a:r>
            <a:r>
              <a:rPr lang="fr-FR" sz="1800" dirty="0" err="1" smtClean="0"/>
              <a:t>otherwise</a:t>
            </a:r>
            <a:r>
              <a:rPr lang="fr-FR" sz="1800" dirty="0" smtClean="0"/>
              <a:t> </a:t>
            </a:r>
            <a:r>
              <a:rPr lang="fr-FR" sz="1800" dirty="0" err="1" smtClean="0"/>
              <a:t>inaccesible</a:t>
            </a:r>
            <a:r>
              <a:rPr lang="fr-FR" sz="1800" dirty="0" smtClean="0"/>
              <a:t> states</a:t>
            </a:r>
          </a:p>
          <a:p>
            <a:endParaRPr lang="fr-FR" sz="1800" dirty="0"/>
          </a:p>
          <a:p>
            <a:r>
              <a:rPr lang="fr-FR" sz="1800" dirty="0" err="1" smtClean="0"/>
              <a:t>Internal</a:t>
            </a:r>
            <a:r>
              <a:rPr lang="fr-FR" sz="1800" dirty="0" smtClean="0"/>
              <a:t> conversion changes the charge state of ions, </a:t>
            </a:r>
            <a:r>
              <a:rPr lang="fr-FR" sz="1800" dirty="0" err="1" smtClean="0"/>
              <a:t>which</a:t>
            </a:r>
            <a:r>
              <a:rPr lang="fr-FR" sz="1800" dirty="0" smtClean="0"/>
              <a:t> </a:t>
            </a:r>
            <a:r>
              <a:rPr lang="fr-FR" sz="1800" dirty="0" err="1" smtClean="0"/>
              <a:t>can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exploited</a:t>
            </a:r>
            <a:r>
              <a:rPr lang="fr-FR" sz="1800" dirty="0" smtClean="0"/>
              <a:t> to </a:t>
            </a:r>
            <a:r>
              <a:rPr lang="fr-FR" sz="1800" dirty="0" err="1" smtClean="0"/>
              <a:t>measure</a:t>
            </a:r>
            <a:r>
              <a:rPr lang="fr-FR" sz="1800" dirty="0" smtClean="0"/>
              <a:t> </a:t>
            </a:r>
            <a:r>
              <a:rPr lang="fr-FR" sz="1800" dirty="0" err="1" smtClean="0"/>
              <a:t>lifetimes</a:t>
            </a:r>
            <a:endParaRPr lang="fr-FR" sz="1800" dirty="0" smtClean="0"/>
          </a:p>
          <a:p>
            <a:endParaRPr lang="fr-FR" sz="1800" dirty="0"/>
          </a:p>
          <a:p>
            <a:r>
              <a:rPr lang="fr-FR" sz="1800" dirty="0" smtClean="0"/>
              <a:t> </a:t>
            </a:r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32503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75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9803" y="653480"/>
            <a:ext cx="69422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New prospects for SHE </a:t>
            </a:r>
            <a:r>
              <a:rPr lang="fr-FR" sz="1600" dirty="0" err="1" smtClean="0"/>
              <a:t>with</a:t>
            </a:r>
            <a:r>
              <a:rPr lang="fr-FR" sz="1600" dirty="0" smtClean="0"/>
              <a:t> charge </a:t>
            </a:r>
            <a:r>
              <a:rPr lang="fr-FR" sz="1600" dirty="0" err="1" smtClean="0"/>
              <a:t>plunger</a:t>
            </a:r>
            <a:r>
              <a:rPr lang="fr-FR" sz="1600" dirty="0" smtClean="0"/>
              <a:t> </a:t>
            </a:r>
            <a:r>
              <a:rPr lang="fr-FR" sz="1600" dirty="0" err="1" smtClean="0"/>
              <a:t>measurements</a:t>
            </a:r>
            <a:r>
              <a:rPr lang="fr-FR" sz="1600" dirty="0" smtClean="0"/>
              <a:t> </a:t>
            </a:r>
            <a:r>
              <a:rPr lang="fr-FR" sz="1600" dirty="0" err="1" smtClean="0"/>
              <a:t>at</a:t>
            </a:r>
            <a:r>
              <a:rPr lang="fr-FR" sz="1600" dirty="0" smtClean="0"/>
              <a:t> MARA</a:t>
            </a:r>
          </a:p>
          <a:p>
            <a:endParaRPr lang="fr-FR" sz="1600" dirty="0"/>
          </a:p>
          <a:p>
            <a:r>
              <a:rPr lang="fr-FR" sz="1600" dirty="0" smtClean="0"/>
              <a:t>New </a:t>
            </a:r>
            <a:r>
              <a:rPr lang="fr-FR" sz="1600" dirty="0" err="1" smtClean="0"/>
              <a:t>decay</a:t>
            </a:r>
            <a:r>
              <a:rPr lang="fr-FR" sz="1600" dirty="0" smtClean="0"/>
              <a:t> setups </a:t>
            </a:r>
            <a:r>
              <a:rPr lang="fr-FR" sz="1600" dirty="0" err="1" smtClean="0"/>
              <a:t>coming</a:t>
            </a:r>
            <a:r>
              <a:rPr lang="fr-FR" sz="1600" dirty="0" smtClean="0"/>
              <a:t> on line </a:t>
            </a:r>
            <a:r>
              <a:rPr lang="fr-FR" sz="1600" dirty="0" err="1" smtClean="0"/>
              <a:t>soon</a:t>
            </a:r>
            <a:r>
              <a:rPr lang="fr-FR" sz="1600" dirty="0" smtClean="0"/>
              <a:t>: SIRIUS@S3, SEASON@S3-LEB, </a:t>
            </a:r>
          </a:p>
          <a:p>
            <a:r>
              <a:rPr lang="fr-FR" sz="1600" dirty="0" smtClean="0"/>
              <a:t>LUNDIUM &amp; ANSWERS@TASCA, …</a:t>
            </a:r>
          </a:p>
          <a:p>
            <a:endParaRPr lang="fr-FR" sz="1600" dirty="0"/>
          </a:p>
          <a:p>
            <a:r>
              <a:rPr lang="fr-FR" sz="1600" dirty="0" smtClean="0"/>
              <a:t>New </a:t>
            </a:r>
            <a:r>
              <a:rPr lang="fr-FR" sz="1600" dirty="0" err="1" smtClean="0"/>
              <a:t>ideas</a:t>
            </a:r>
            <a:r>
              <a:rPr lang="fr-FR" sz="1600" dirty="0" smtClean="0"/>
              <a:t>: SHEXI, </a:t>
            </a:r>
            <a:r>
              <a:rPr lang="fr-FR" sz="1600" dirty="0" err="1" smtClean="0"/>
              <a:t>Daring</a:t>
            </a:r>
            <a:r>
              <a:rPr lang="fr-FR" sz="1600" dirty="0" smtClean="0"/>
              <a:t> @ </a:t>
            </a:r>
            <a:r>
              <a:rPr lang="fr-FR" sz="1600" dirty="0" err="1" smtClean="0"/>
              <a:t>MLLTrap</a:t>
            </a:r>
            <a:endParaRPr lang="fr-FR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402DF2B6-C118-8147-96CB-8A67F1FAC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70" y="930662"/>
            <a:ext cx="2674377" cy="238711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C233F1FC-9C68-D14B-AEE5-ACBC006C0E33}"/>
              </a:ext>
            </a:extLst>
          </p:cNvPr>
          <p:cNvSpPr txBox="1"/>
          <p:nvPr/>
        </p:nvSpPr>
        <p:spPr>
          <a:xfrm>
            <a:off x="8914779" y="653480"/>
            <a:ext cx="249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Ge detectors</a:t>
            </a:r>
          </a:p>
          <a:p>
            <a:pPr algn="ctr"/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EXOGAM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43BEDFA0-25AB-B648-A65E-D239B5DA8517}"/>
              </a:ext>
            </a:extLst>
          </p:cNvPr>
          <p:cNvSpPr txBox="1"/>
          <p:nvPr/>
        </p:nvSpPr>
        <p:spPr>
          <a:xfrm>
            <a:off x="6250483" y="209364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11 Implantation </a:t>
            </a:r>
            <a:r>
              <a:rPr lang="fr-FR" sz="1400" b="1" dirty="0" smtClean="0">
                <a:solidFill>
                  <a:srgbClr val="FF0000"/>
                </a:solidFill>
              </a:rPr>
              <a:t>foils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5DC08681-B371-834C-9E5F-F03726EB8976}"/>
              </a:ext>
            </a:extLst>
          </p:cNvPr>
          <p:cNvSpPr txBox="1"/>
          <p:nvPr/>
        </p:nvSpPr>
        <p:spPr>
          <a:xfrm>
            <a:off x="7618635" y="3101752"/>
            <a:ext cx="288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432FF"/>
                </a:solidFill>
              </a:rPr>
              <a:t>5 Si detectors</a:t>
            </a:r>
          </a:p>
          <a:p>
            <a:pPr algn="ctr"/>
            <a:r>
              <a:rPr lang="fr-FR" sz="1400" b="1" dirty="0">
                <a:solidFill>
                  <a:srgbClr val="0432FF"/>
                </a:solidFill>
              </a:rPr>
              <a:t>Main station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B31DE1D2-FFDC-1542-AB9A-146AFBC5E4C6}"/>
              </a:ext>
            </a:extLst>
          </p:cNvPr>
          <p:cNvSpPr txBox="1"/>
          <p:nvPr/>
        </p:nvSpPr>
        <p:spPr>
          <a:xfrm>
            <a:off x="6250483" y="1229544"/>
            <a:ext cx="2889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432FF"/>
                </a:solidFill>
              </a:rPr>
              <a:t>2 Si detectors</a:t>
            </a:r>
          </a:p>
          <a:p>
            <a:pPr algn="ctr"/>
            <a:r>
              <a:rPr lang="fr-FR" sz="1400" b="1" dirty="0">
                <a:solidFill>
                  <a:srgbClr val="0432FF"/>
                </a:solidFill>
              </a:rPr>
              <a:t>Long T</a:t>
            </a:r>
            <a:r>
              <a:rPr lang="fr-FR" sz="1400" b="1" baseline="-25000" dirty="0">
                <a:solidFill>
                  <a:srgbClr val="0432FF"/>
                </a:solidFill>
              </a:rPr>
              <a:t>1/2</a:t>
            </a:r>
            <a:r>
              <a:rPr lang="fr-FR" sz="1400" b="1" dirty="0">
                <a:solidFill>
                  <a:srgbClr val="0432FF"/>
                </a:solidFill>
              </a:rPr>
              <a:t> station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4EF5616-4CC5-0D43-82AE-2BECC1F8D60D}"/>
              </a:ext>
            </a:extLst>
          </p:cNvPr>
          <p:cNvSpPr txBox="1"/>
          <p:nvPr/>
        </p:nvSpPr>
        <p:spPr>
          <a:xfrm>
            <a:off x="6754539" y="2741712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CF00"/>
                </a:solidFill>
              </a:rPr>
              <a:t>Laser </a:t>
            </a:r>
            <a:r>
              <a:rPr lang="fr-FR" sz="1600" b="1" dirty="0" err="1">
                <a:solidFill>
                  <a:srgbClr val="00CF00"/>
                </a:solidFill>
              </a:rPr>
              <a:t>ionized</a:t>
            </a:r>
            <a:r>
              <a:rPr lang="fr-FR" sz="1600" b="1" dirty="0">
                <a:solidFill>
                  <a:srgbClr val="00CF00"/>
                </a:solidFill>
              </a:rPr>
              <a:t> </a:t>
            </a:r>
            <a:r>
              <a:rPr lang="fr-FR" sz="1600" b="1" dirty="0" err="1" smtClean="0">
                <a:solidFill>
                  <a:srgbClr val="00CF00"/>
                </a:solidFill>
              </a:rPr>
              <a:t>atoms</a:t>
            </a:r>
            <a:endParaRPr lang="fr-FR" sz="1600" b="1" dirty="0">
              <a:solidFill>
                <a:srgbClr val="00CF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61FEAD30-43D8-9D42-A442-4E1F470EF189}"/>
              </a:ext>
            </a:extLst>
          </p:cNvPr>
          <p:cNvCxnSpPr>
            <a:cxnSpLocks/>
          </p:cNvCxnSpPr>
          <p:nvPr/>
        </p:nvCxnSpPr>
        <p:spPr>
          <a:xfrm flipV="1">
            <a:off x="7834659" y="3029744"/>
            <a:ext cx="479620" cy="216024"/>
          </a:xfrm>
          <a:prstGeom prst="straightConnector1">
            <a:avLst/>
          </a:prstGeom>
          <a:ln w="3175">
            <a:solidFill>
              <a:srgbClr val="00C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Lund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2381672"/>
            <a:ext cx="3573107" cy="302433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869" y="5334000"/>
            <a:ext cx="1392078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Vacuum </a:t>
            </a:r>
            <a:r>
              <a:rPr lang="fr-FR" sz="1200" dirty="0" err="1" smtClean="0"/>
              <a:t>chamber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8626747" y="3605808"/>
            <a:ext cx="125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SEASON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93899" y="2525688"/>
            <a:ext cx="135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LUNDIUM</a:t>
            </a:r>
            <a:endParaRPr lang="fr-FR" dirty="0"/>
          </a:p>
        </p:txBody>
      </p:sp>
      <p:pic>
        <p:nvPicPr>
          <p:cNvPr id="23" name="Image 22" descr="4943_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19"/>
          <a:stretch/>
        </p:blipFill>
        <p:spPr>
          <a:xfrm>
            <a:off x="4018235" y="2885728"/>
            <a:ext cx="2747339" cy="2645637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882331" y="2525688"/>
            <a:ext cx="1039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SIRIUS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170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SHEXI@SHELS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76</a:t>
            </a:fld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633859" y="1805608"/>
            <a:ext cx="3985592" cy="3019290"/>
            <a:chOff x="7167251" y="3317776"/>
            <a:chExt cx="3096344" cy="23042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6C3EF64-B40F-3F47-987E-836D337ADF7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43" b="5881"/>
            <a:stretch/>
          </p:blipFill>
          <p:spPr bwMode="auto">
            <a:xfrm>
              <a:off x="7167251" y="3317776"/>
              <a:ext cx="3096344" cy="230425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xmlns="" id="{047C62A3-989A-814B-9108-5CEAA77547F6}"/>
                </a:ext>
              </a:extLst>
            </p:cNvPr>
            <p:cNvSpPr txBox="1"/>
            <p:nvPr/>
          </p:nvSpPr>
          <p:spPr>
            <a:xfrm>
              <a:off x="7668466" y="3893840"/>
              <a:ext cx="556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x10</a:t>
              </a:r>
            </a:p>
          </p:txBody>
        </p:sp>
      </p:grpSp>
      <p:pic>
        <p:nvPicPr>
          <p:cNvPr id="1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55" y="1589584"/>
            <a:ext cx="4835905" cy="31683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90043" y="4973960"/>
            <a:ext cx="6172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Sub-keV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for </a:t>
            </a:r>
            <a:r>
              <a:rPr lang="fr-FR" dirty="0" err="1" smtClean="0"/>
              <a:t>Lxrays</a:t>
            </a:r>
            <a:r>
              <a:rPr lang="fr-FR" dirty="0" smtClean="0"/>
              <a:t>, x3 </a:t>
            </a:r>
            <a:r>
              <a:rPr lang="fr-FR" dirty="0" err="1" smtClean="0"/>
              <a:t>better</a:t>
            </a:r>
            <a:r>
              <a:rPr lang="fr-FR" dirty="0" smtClean="0"/>
              <a:t> e- </a:t>
            </a:r>
            <a:r>
              <a:rPr lang="fr-FR" dirty="0" err="1" smtClean="0"/>
              <a:t>resolution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73819" y="79749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Replace the tunnel detectors of GABRIELA by </a:t>
            </a:r>
            <a:r>
              <a:rPr lang="fr-FR" dirty="0" err="1" smtClean="0"/>
              <a:t>high-resistivity</a:t>
            </a:r>
            <a:r>
              <a:rPr lang="fr-FR" dirty="0" smtClean="0"/>
              <a:t> </a:t>
            </a:r>
            <a:r>
              <a:rPr lang="fr-FR" dirty="0" err="1" smtClean="0"/>
              <a:t>thick</a:t>
            </a:r>
            <a:r>
              <a:rPr lang="fr-FR" dirty="0" smtClean="0"/>
              <a:t> Si </a:t>
            </a:r>
            <a:r>
              <a:rPr lang="fr-FR" dirty="0" err="1" smtClean="0"/>
              <a:t>segmented</a:t>
            </a:r>
            <a:r>
              <a:rPr lang="fr-FR" dirty="0" smtClean="0"/>
              <a:t> detectors </a:t>
            </a:r>
            <a:r>
              <a:rPr lang="fr-FR" dirty="0" err="1" smtClean="0"/>
              <a:t>coupled</a:t>
            </a:r>
            <a:r>
              <a:rPr lang="fr-FR" dirty="0" smtClean="0"/>
              <a:t> </a:t>
            </a:r>
            <a:r>
              <a:rPr lang="fr-FR" dirty="0" smtClean="0"/>
              <a:t>to ASICS </a:t>
            </a:r>
            <a:r>
              <a:rPr lang="fr-FR" dirty="0" err="1" smtClean="0"/>
              <a:t>used</a:t>
            </a:r>
            <a:r>
              <a:rPr lang="fr-FR" dirty="0" smtClean="0"/>
              <a:t> in the </a:t>
            </a:r>
            <a:r>
              <a:rPr lang="fr-FR" dirty="0" err="1" smtClean="0"/>
              <a:t>field</a:t>
            </a:r>
            <a:r>
              <a:rPr lang="fr-FR" dirty="0" smtClean="0"/>
              <a:t> of </a:t>
            </a:r>
            <a:r>
              <a:rPr lang="fr-FR" dirty="0" err="1" smtClean="0"/>
              <a:t>high-resolution</a:t>
            </a:r>
            <a:r>
              <a:rPr lang="fr-FR" dirty="0" smtClean="0"/>
              <a:t> </a:t>
            </a:r>
            <a:r>
              <a:rPr lang="fr-FR" dirty="0" err="1" smtClean="0"/>
              <a:t>Xray</a:t>
            </a:r>
            <a:r>
              <a:rPr lang="fr-FR" dirty="0" smtClean="0"/>
              <a:t> </a:t>
            </a:r>
            <a:r>
              <a:rPr lang="fr-FR" dirty="0" err="1" smtClean="0"/>
              <a:t>spectroscopy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25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762651" y="1445568"/>
            <a:ext cx="360040" cy="21602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DARING@MLLTrap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77</a:t>
            </a:fld>
            <a:endParaRPr lang="fr-FR" dirty="0"/>
          </a:p>
        </p:txBody>
      </p:sp>
      <p:sp>
        <p:nvSpPr>
          <p:cNvPr id="10" name="Cylindre 9"/>
          <p:cNvSpPr/>
          <p:nvPr/>
        </p:nvSpPr>
        <p:spPr>
          <a:xfrm rot="5400000">
            <a:off x="1389943" y="1625588"/>
            <a:ext cx="1584176" cy="1656184"/>
          </a:xfrm>
          <a:prstGeom prst="can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Cylindre 10"/>
          <p:cNvSpPr/>
          <p:nvPr/>
        </p:nvSpPr>
        <p:spPr>
          <a:xfrm rot="5400000">
            <a:off x="5206367" y="1625588"/>
            <a:ext cx="1584176" cy="1656184"/>
          </a:xfrm>
          <a:prstGeom prst="can">
            <a:avLst/>
          </a:prstGeom>
          <a:solidFill>
            <a:srgbClr val="F8CBAD">
              <a:alpha val="74000"/>
            </a:srgbClr>
          </a:solidFill>
          <a:ln>
            <a:solidFill>
              <a:srgbClr val="F4B18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ube 11"/>
          <p:cNvSpPr/>
          <p:nvPr/>
        </p:nvSpPr>
        <p:spPr>
          <a:xfrm rot="16200000">
            <a:off x="3298155" y="1661592"/>
            <a:ext cx="1656184" cy="1584176"/>
          </a:xfrm>
          <a:prstGeom prst="cube">
            <a:avLst/>
          </a:prstGeom>
          <a:solidFill>
            <a:schemeClr val="bg2">
              <a:lumMod val="90000"/>
              <a:alpha val="7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3946227" y="2309664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730203" y="2597696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13" idx="7"/>
          </p:cNvCxnSpPr>
          <p:nvPr/>
        </p:nvCxnSpPr>
        <p:spPr>
          <a:xfrm flipV="1">
            <a:off x="4069152" y="1877618"/>
            <a:ext cx="381131" cy="45313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3787200" y="2365160"/>
            <a:ext cx="216024" cy="288032"/>
          </a:xfrm>
          <a:prstGeom prst="line">
            <a:avLst/>
          </a:prstGeom>
          <a:ln>
            <a:solidFill>
              <a:srgbClr val="00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orme libre 21"/>
          <p:cNvSpPr/>
          <p:nvPr/>
        </p:nvSpPr>
        <p:spPr>
          <a:xfrm>
            <a:off x="4018235" y="2237656"/>
            <a:ext cx="3810000" cy="254268"/>
          </a:xfrm>
          <a:custGeom>
            <a:avLst/>
            <a:gdLst>
              <a:gd name="connsiteX0" fmla="*/ 0 w 3810000"/>
              <a:gd name="connsiteY0" fmla="*/ 165100 h 254268"/>
              <a:gd name="connsiteX1" fmla="*/ 330200 w 3810000"/>
              <a:gd name="connsiteY1" fmla="*/ 254000 h 254268"/>
              <a:gd name="connsiteX2" fmla="*/ 711200 w 3810000"/>
              <a:gd name="connsiteY2" fmla="*/ 139700 h 254268"/>
              <a:gd name="connsiteX3" fmla="*/ 1117600 w 3810000"/>
              <a:gd name="connsiteY3" fmla="*/ 228600 h 254268"/>
              <a:gd name="connsiteX4" fmla="*/ 1536700 w 3810000"/>
              <a:gd name="connsiteY4" fmla="*/ 127000 h 254268"/>
              <a:gd name="connsiteX5" fmla="*/ 1879600 w 3810000"/>
              <a:gd name="connsiteY5" fmla="*/ 228600 h 254268"/>
              <a:gd name="connsiteX6" fmla="*/ 2235200 w 3810000"/>
              <a:gd name="connsiteY6" fmla="*/ 127000 h 254268"/>
              <a:gd name="connsiteX7" fmla="*/ 2628900 w 3810000"/>
              <a:gd name="connsiteY7" fmla="*/ 241300 h 254268"/>
              <a:gd name="connsiteX8" fmla="*/ 3073400 w 3810000"/>
              <a:gd name="connsiteY8" fmla="*/ 203200 h 254268"/>
              <a:gd name="connsiteX9" fmla="*/ 3810000 w 3810000"/>
              <a:gd name="connsiteY9" fmla="*/ 0 h 25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0" h="254268">
                <a:moveTo>
                  <a:pt x="0" y="165100"/>
                </a:moveTo>
                <a:cubicBezTo>
                  <a:pt x="105833" y="211666"/>
                  <a:pt x="211667" y="258233"/>
                  <a:pt x="330200" y="254000"/>
                </a:cubicBezTo>
                <a:cubicBezTo>
                  <a:pt x="448733" y="249767"/>
                  <a:pt x="579967" y="143933"/>
                  <a:pt x="711200" y="139700"/>
                </a:cubicBezTo>
                <a:cubicBezTo>
                  <a:pt x="842433" y="135467"/>
                  <a:pt x="980017" y="230717"/>
                  <a:pt x="1117600" y="228600"/>
                </a:cubicBezTo>
                <a:cubicBezTo>
                  <a:pt x="1255183" y="226483"/>
                  <a:pt x="1409700" y="127000"/>
                  <a:pt x="1536700" y="127000"/>
                </a:cubicBezTo>
                <a:cubicBezTo>
                  <a:pt x="1663700" y="127000"/>
                  <a:pt x="1763183" y="228600"/>
                  <a:pt x="1879600" y="228600"/>
                </a:cubicBezTo>
                <a:cubicBezTo>
                  <a:pt x="1996017" y="228600"/>
                  <a:pt x="2110317" y="124883"/>
                  <a:pt x="2235200" y="127000"/>
                </a:cubicBezTo>
                <a:cubicBezTo>
                  <a:pt x="2360083" y="129117"/>
                  <a:pt x="2489200" y="228600"/>
                  <a:pt x="2628900" y="241300"/>
                </a:cubicBezTo>
                <a:cubicBezTo>
                  <a:pt x="2768600" y="254000"/>
                  <a:pt x="2876550" y="243417"/>
                  <a:pt x="3073400" y="203200"/>
                </a:cubicBezTo>
                <a:cubicBezTo>
                  <a:pt x="3270250" y="162983"/>
                  <a:pt x="3810000" y="0"/>
                  <a:pt x="3810000" y="0"/>
                </a:cubicBezTo>
              </a:path>
            </a:pathLst>
          </a:cu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 flipV="1">
            <a:off x="3802211" y="2597696"/>
            <a:ext cx="4104456" cy="326276"/>
          </a:xfrm>
          <a:custGeom>
            <a:avLst/>
            <a:gdLst>
              <a:gd name="connsiteX0" fmla="*/ 0 w 3810000"/>
              <a:gd name="connsiteY0" fmla="*/ 165100 h 254268"/>
              <a:gd name="connsiteX1" fmla="*/ 330200 w 3810000"/>
              <a:gd name="connsiteY1" fmla="*/ 254000 h 254268"/>
              <a:gd name="connsiteX2" fmla="*/ 711200 w 3810000"/>
              <a:gd name="connsiteY2" fmla="*/ 139700 h 254268"/>
              <a:gd name="connsiteX3" fmla="*/ 1117600 w 3810000"/>
              <a:gd name="connsiteY3" fmla="*/ 228600 h 254268"/>
              <a:gd name="connsiteX4" fmla="*/ 1536700 w 3810000"/>
              <a:gd name="connsiteY4" fmla="*/ 127000 h 254268"/>
              <a:gd name="connsiteX5" fmla="*/ 1879600 w 3810000"/>
              <a:gd name="connsiteY5" fmla="*/ 228600 h 254268"/>
              <a:gd name="connsiteX6" fmla="*/ 2235200 w 3810000"/>
              <a:gd name="connsiteY6" fmla="*/ 127000 h 254268"/>
              <a:gd name="connsiteX7" fmla="*/ 2628900 w 3810000"/>
              <a:gd name="connsiteY7" fmla="*/ 241300 h 254268"/>
              <a:gd name="connsiteX8" fmla="*/ 3073400 w 3810000"/>
              <a:gd name="connsiteY8" fmla="*/ 203200 h 254268"/>
              <a:gd name="connsiteX9" fmla="*/ 3810000 w 3810000"/>
              <a:gd name="connsiteY9" fmla="*/ 0 h 25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0" h="254268">
                <a:moveTo>
                  <a:pt x="0" y="165100"/>
                </a:moveTo>
                <a:cubicBezTo>
                  <a:pt x="105833" y="211666"/>
                  <a:pt x="211667" y="258233"/>
                  <a:pt x="330200" y="254000"/>
                </a:cubicBezTo>
                <a:cubicBezTo>
                  <a:pt x="448733" y="249767"/>
                  <a:pt x="579967" y="143933"/>
                  <a:pt x="711200" y="139700"/>
                </a:cubicBezTo>
                <a:cubicBezTo>
                  <a:pt x="842433" y="135467"/>
                  <a:pt x="980017" y="230717"/>
                  <a:pt x="1117600" y="228600"/>
                </a:cubicBezTo>
                <a:cubicBezTo>
                  <a:pt x="1255183" y="226483"/>
                  <a:pt x="1409700" y="127000"/>
                  <a:pt x="1536700" y="127000"/>
                </a:cubicBezTo>
                <a:cubicBezTo>
                  <a:pt x="1663700" y="127000"/>
                  <a:pt x="1763183" y="228600"/>
                  <a:pt x="1879600" y="228600"/>
                </a:cubicBezTo>
                <a:cubicBezTo>
                  <a:pt x="1996017" y="228600"/>
                  <a:pt x="2110317" y="124883"/>
                  <a:pt x="2235200" y="127000"/>
                </a:cubicBezTo>
                <a:cubicBezTo>
                  <a:pt x="2360083" y="129117"/>
                  <a:pt x="2489200" y="228600"/>
                  <a:pt x="2628900" y="241300"/>
                </a:cubicBezTo>
                <a:cubicBezTo>
                  <a:pt x="2768600" y="254000"/>
                  <a:pt x="2876550" y="243417"/>
                  <a:pt x="3073400" y="203200"/>
                </a:cubicBezTo>
                <a:cubicBezTo>
                  <a:pt x="3270250" y="162983"/>
                  <a:pt x="3810000" y="0"/>
                  <a:pt x="3810000" y="0"/>
                </a:cubicBezTo>
              </a:path>
            </a:pathLst>
          </a:custGeom>
          <a:ln w="28575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7834659" y="2021632"/>
            <a:ext cx="72008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7834659" y="2669704"/>
            <a:ext cx="72008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4306267" y="1805608"/>
            <a:ext cx="288032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442171" y="216564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8410723" y="2309664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8266707" y="2165648"/>
            <a:ext cx="0" cy="7920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946227" y="1837546"/>
            <a:ext cx="346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lang="fr-FR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114579" y="1949624"/>
            <a:ext cx="41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8000"/>
                </a:solidFill>
              </a:rPr>
              <a:t>e</a:t>
            </a:r>
            <a:r>
              <a:rPr lang="fr-FR" dirty="0" smtClean="0">
                <a:solidFill>
                  <a:srgbClr val="008000"/>
                </a:solidFill>
              </a:rPr>
              <a:t>-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186587" y="2669704"/>
            <a:ext cx="41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8000"/>
                </a:solidFill>
              </a:rPr>
              <a:t>e</a:t>
            </a:r>
            <a:r>
              <a:rPr lang="fr-FR" dirty="0" smtClean="0">
                <a:solidFill>
                  <a:srgbClr val="008000"/>
                </a:solidFill>
              </a:rPr>
              <a:t>-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3819" y="797496"/>
            <a:ext cx="10282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In-</a:t>
            </a:r>
            <a:r>
              <a:rPr lang="fr-FR" dirty="0" err="1" smtClean="0"/>
              <a:t>trap</a:t>
            </a:r>
            <a:r>
              <a:rPr lang="fr-FR" dirty="0" smtClean="0"/>
              <a:t> alpha </a:t>
            </a:r>
            <a:r>
              <a:rPr lang="fr-FR" dirty="0" err="1" smtClean="0"/>
              <a:t>spectroscopy</a:t>
            </a:r>
            <a:r>
              <a:rPr lang="fr-FR" dirty="0" smtClean="0"/>
              <a:t> </a:t>
            </a:r>
            <a:r>
              <a:rPr lang="fr-FR" dirty="0" err="1" smtClean="0"/>
              <a:t>combined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out-of-</a:t>
            </a:r>
            <a:r>
              <a:rPr lang="fr-FR" dirty="0" err="1" smtClean="0"/>
              <a:t>trap</a:t>
            </a:r>
            <a:r>
              <a:rPr lang="fr-FR" dirty="0" smtClean="0"/>
              <a:t> e- </a:t>
            </a:r>
            <a:r>
              <a:rPr lang="fr-FR" dirty="0" err="1" smtClean="0"/>
              <a:t>detection</a:t>
            </a:r>
            <a:r>
              <a:rPr lang="fr-FR" dirty="0" smtClean="0"/>
              <a:t> to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lifetimes</a:t>
            </a:r>
            <a:r>
              <a:rPr lang="fr-FR" dirty="0" smtClean="0"/>
              <a:t> of states </a:t>
            </a:r>
            <a:r>
              <a:rPr lang="fr-FR" dirty="0" err="1" smtClean="0"/>
              <a:t>following</a:t>
            </a:r>
            <a:r>
              <a:rPr lang="fr-FR" dirty="0" smtClean="0"/>
              <a:t> alpha </a:t>
            </a:r>
            <a:r>
              <a:rPr lang="fr-FR" dirty="0" err="1" smtClean="0"/>
              <a:t>decay</a:t>
            </a:r>
            <a:endParaRPr lang="fr-FR" dirty="0"/>
          </a:p>
        </p:txBody>
      </p:sp>
      <p:pic>
        <p:nvPicPr>
          <p:cNvPr id="39" name="Image 38" descr="Meca_u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0993"/>
          <a:stretch/>
        </p:blipFill>
        <p:spPr>
          <a:xfrm>
            <a:off x="1065907" y="3317776"/>
            <a:ext cx="4452487" cy="2064139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489843" y="5261992"/>
            <a:ext cx="5029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C</a:t>
            </a:r>
            <a:r>
              <a:rPr lang="fr-FR" sz="1000" dirty="0"/>
              <a:t>. Weber et al., International Journal of Mass </a:t>
            </a:r>
            <a:r>
              <a:rPr lang="fr-FR" sz="1000" dirty="0" err="1"/>
              <a:t>Spectrometry</a:t>
            </a:r>
            <a:r>
              <a:rPr lang="fr-FR" sz="1000" dirty="0"/>
              <a:t> 349–350 (2013) 270–276 </a:t>
            </a:r>
          </a:p>
          <a:p>
            <a:r>
              <a:rPr lang="fr-FR" sz="1000" dirty="0" smtClean="0"/>
              <a:t>P. </a:t>
            </a:r>
            <a:r>
              <a:rPr lang="fr-FR" sz="1000" dirty="0" err="1" smtClean="0"/>
              <a:t>Chaveau</a:t>
            </a:r>
            <a:r>
              <a:rPr lang="fr-FR" sz="1000" dirty="0" smtClean="0"/>
              <a:t> et al., </a:t>
            </a:r>
            <a:r>
              <a:rPr lang="fr-FR" sz="1000" dirty="0" err="1" smtClean="0"/>
              <a:t>Nucl</a:t>
            </a:r>
            <a:r>
              <a:rPr lang="fr-FR" sz="1000" dirty="0" smtClean="0"/>
              <a:t>. </a:t>
            </a:r>
            <a:r>
              <a:rPr lang="fr-FR" sz="1000" dirty="0" err="1" smtClean="0"/>
              <a:t>Instr</a:t>
            </a:r>
            <a:r>
              <a:rPr lang="fr-FR" sz="1000" dirty="0" smtClean="0"/>
              <a:t>. </a:t>
            </a:r>
            <a:r>
              <a:rPr lang="fr-FR" sz="1000" dirty="0" err="1" smtClean="0"/>
              <a:t>Meth</a:t>
            </a:r>
            <a:r>
              <a:rPr lang="fr-FR" sz="1000" dirty="0" smtClean="0"/>
              <a:t>. A</a:t>
            </a:r>
            <a:r>
              <a:rPr lang="en-US" sz="1000" dirty="0" smtClean="0"/>
              <a:t> </a:t>
            </a:r>
            <a:r>
              <a:rPr lang="en-US" sz="1000" dirty="0"/>
              <a:t>982 (2020) </a:t>
            </a:r>
            <a:r>
              <a:rPr lang="en-US" sz="1000" dirty="0" smtClean="0"/>
              <a:t>164508</a:t>
            </a:r>
            <a:endParaRPr lang="en-US" sz="1000" dirty="0"/>
          </a:p>
        </p:txBody>
      </p:sp>
      <p:pic>
        <p:nvPicPr>
          <p:cNvPr id="41" name="Image 40" descr="IMG_38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59" y="3893840"/>
            <a:ext cx="1658273" cy="1383049"/>
          </a:xfrm>
          <a:prstGeom prst="rect">
            <a:avLst/>
          </a:prstGeom>
        </p:spPr>
      </p:pic>
      <p:pic>
        <p:nvPicPr>
          <p:cNvPr id="42" name="Image 41" descr="IMG_20210617_153111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31" y="3370723"/>
            <a:ext cx="1848829" cy="20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Phyiscs</a:t>
            </a:r>
            <a:r>
              <a:rPr lang="fr-FR" dirty="0" smtClean="0"/>
              <a:t> cases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78</a:t>
            </a:fld>
            <a:endParaRPr lang="fr-FR" dirty="0"/>
          </a:p>
        </p:txBody>
      </p:sp>
      <p:pic>
        <p:nvPicPr>
          <p:cNvPr id="10" name="Image 9" descr="FineStructureExa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2977"/>
            <a:ext cx="4694912" cy="340783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29803" y="613410"/>
            <a:ext cx="4732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1) </a:t>
            </a:r>
            <a:r>
              <a:rPr lang="fr-FR" dirty="0" err="1" smtClean="0"/>
              <a:t>Decay</a:t>
            </a:r>
            <a:r>
              <a:rPr lang="fr-FR" dirty="0" smtClean="0"/>
              <a:t> of 2</a:t>
            </a:r>
            <a:r>
              <a:rPr lang="fr-FR" baseline="30000" dirty="0" smtClean="0"/>
              <a:t>+</a:t>
            </a:r>
            <a:r>
              <a:rPr lang="fr-FR" dirty="0" smtClean="0"/>
              <a:t> states in </a:t>
            </a:r>
            <a:r>
              <a:rPr lang="fr-FR" dirty="0" err="1" smtClean="0"/>
              <a:t>deformed</a:t>
            </a:r>
            <a:r>
              <a:rPr lang="fr-FR" dirty="0" smtClean="0"/>
              <a:t> </a:t>
            </a:r>
            <a:r>
              <a:rPr lang="fr-FR" dirty="0" err="1" smtClean="0"/>
              <a:t>nuclei</a:t>
            </a:r>
            <a:endParaRPr lang="fr-FR" dirty="0"/>
          </a:p>
        </p:txBody>
      </p:sp>
      <p:graphicFrame>
        <p:nvGraphicFramePr>
          <p:cNvPr id="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576292"/>
              </p:ext>
            </p:extLst>
          </p:nvPr>
        </p:nvGraphicFramePr>
        <p:xfrm>
          <a:off x="7114579" y="1555304"/>
          <a:ext cx="2316163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Photo Editor Photo" r:id="rId4" imgW="4123810" imgH="7095238" progId="MSPhotoEd.3">
                  <p:embed/>
                </p:oleObj>
              </mc:Choice>
              <mc:Fallback>
                <p:oleObj name="Photo Editor Photo" r:id="rId4" imgW="4123810" imgH="7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4579" y="1555304"/>
                        <a:ext cx="2316163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9552979" y="1326704"/>
            <a:ext cx="990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9552979" y="1326704"/>
            <a:ext cx="304800" cy="2286000"/>
          </a:xfrm>
          <a:custGeom>
            <a:avLst/>
            <a:gdLst>
              <a:gd name="T0" fmla="*/ 192 w 192"/>
              <a:gd name="T1" fmla="*/ 0 h 1392"/>
              <a:gd name="T2" fmla="*/ 192 w 192"/>
              <a:gd name="T3" fmla="*/ 1392 h 1392"/>
              <a:gd name="T4" fmla="*/ 0 w 192"/>
              <a:gd name="T5" fmla="*/ 1392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1392">
                <a:moveTo>
                  <a:pt x="192" y="0"/>
                </a:moveTo>
                <a:lnTo>
                  <a:pt x="192" y="1392"/>
                </a:lnTo>
                <a:lnTo>
                  <a:pt x="0" y="13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Freeform 18"/>
          <p:cNvSpPr>
            <a:spLocks/>
          </p:cNvSpPr>
          <p:nvPr/>
        </p:nvSpPr>
        <p:spPr bwMode="auto">
          <a:xfrm>
            <a:off x="9552979" y="1326704"/>
            <a:ext cx="533400" cy="2743200"/>
          </a:xfrm>
          <a:custGeom>
            <a:avLst/>
            <a:gdLst>
              <a:gd name="T0" fmla="*/ 336 w 336"/>
              <a:gd name="T1" fmla="*/ 0 h 1728"/>
              <a:gd name="T2" fmla="*/ 336 w 336"/>
              <a:gd name="T3" fmla="*/ 1728 h 1728"/>
              <a:gd name="T4" fmla="*/ 0 w 336"/>
              <a:gd name="T5" fmla="*/ 1728 h 1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1728">
                <a:moveTo>
                  <a:pt x="336" y="0"/>
                </a:moveTo>
                <a:lnTo>
                  <a:pt x="336" y="1728"/>
                </a:lnTo>
                <a:lnTo>
                  <a:pt x="0" y="172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Freeform 19"/>
          <p:cNvSpPr>
            <a:spLocks/>
          </p:cNvSpPr>
          <p:nvPr/>
        </p:nvSpPr>
        <p:spPr bwMode="auto">
          <a:xfrm>
            <a:off x="9476779" y="1326704"/>
            <a:ext cx="838200" cy="3733800"/>
          </a:xfrm>
          <a:custGeom>
            <a:avLst/>
            <a:gdLst>
              <a:gd name="T0" fmla="*/ 528 w 528"/>
              <a:gd name="T1" fmla="*/ 0 h 2400"/>
              <a:gd name="T2" fmla="*/ 528 w 528"/>
              <a:gd name="T3" fmla="*/ 2400 h 2400"/>
              <a:gd name="T4" fmla="*/ 0 w 528"/>
              <a:gd name="T5" fmla="*/ 240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2400">
                <a:moveTo>
                  <a:pt x="528" y="0"/>
                </a:moveTo>
                <a:lnTo>
                  <a:pt x="528" y="2400"/>
                </a:lnTo>
                <a:lnTo>
                  <a:pt x="0" y="2400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9552979" y="869504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aseline="30000"/>
              <a:t>190</a:t>
            </a:r>
            <a:r>
              <a:rPr lang="en-GB"/>
              <a:t>Po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7114579" y="1123256"/>
            <a:ext cx="2290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sv-SE" sz="1000" dirty="0">
                <a:latin typeface="Calibri" charset="0"/>
              </a:rPr>
              <a:t>A. </a:t>
            </a:r>
            <a:r>
              <a:rPr lang="sv-SE" sz="1000" dirty="0" err="1">
                <a:latin typeface="Calibri" charset="0"/>
              </a:rPr>
              <a:t>Andreyev</a:t>
            </a:r>
            <a:r>
              <a:rPr lang="sv-SE" sz="1000" dirty="0">
                <a:latin typeface="Calibri" charset="0"/>
              </a:rPr>
              <a:t> et al. Nature 405 (2000) 430</a:t>
            </a:r>
            <a:endParaRPr lang="en-GB" sz="1000" dirty="0">
              <a:latin typeface="Calibri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682531" y="653480"/>
            <a:ext cx="2565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2) </a:t>
            </a:r>
            <a:r>
              <a:rPr lang="fr-FR" dirty="0" err="1"/>
              <a:t>Decay</a:t>
            </a:r>
            <a:r>
              <a:rPr lang="fr-FR" dirty="0"/>
              <a:t> of 0</a:t>
            </a:r>
            <a:r>
              <a:rPr lang="fr-FR" baseline="30000" dirty="0"/>
              <a:t>+</a:t>
            </a:r>
            <a:r>
              <a:rPr lang="fr-FR" dirty="0"/>
              <a:t> states 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846667" y="2375632"/>
            <a:ext cx="1722966" cy="25084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132667" y="4884074"/>
            <a:ext cx="0" cy="2220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57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End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79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010123" y="2525688"/>
            <a:ext cx="5904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</a:t>
            </a:r>
            <a:r>
              <a:rPr lang="fr-FR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r>
              <a:rPr lang="fr-FR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for </a:t>
            </a:r>
            <a:r>
              <a:rPr lang="fr-FR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your</a:t>
            </a:r>
            <a:r>
              <a:rPr lang="fr-FR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attention</a:t>
            </a:r>
            <a:endParaRPr lang="fr-FR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79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002011" y="797496"/>
            <a:ext cx="84969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lain" startAt="1898"/>
              <a:defRPr/>
            </a:pPr>
            <a:r>
              <a:rPr lang="en-US" sz="2000" noProof="1" smtClean="0"/>
              <a:t>: Marie Curie discovers that Thorium also emits Becquerel’s rays 		</a:t>
            </a:r>
            <a:endParaRPr sz="2000" noProof="1" smtClean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33859" y="3245768"/>
            <a:ext cx="31683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2D27FF"/>
                </a:solidFill>
                <a:latin typeface="Comic Sans MS" charset="0"/>
              </a:rPr>
              <a:t>Marie </a:t>
            </a:r>
            <a:r>
              <a:rPr lang="en-US" sz="1800" dirty="0" err="1" smtClean="0">
                <a:solidFill>
                  <a:srgbClr val="2D27FF"/>
                </a:solidFill>
                <a:latin typeface="Comic Sans MS" charset="0"/>
              </a:rPr>
              <a:t>Sklodowska</a:t>
            </a:r>
            <a:r>
              <a:rPr lang="en-US" sz="1800" dirty="0" smtClean="0">
                <a:solidFill>
                  <a:srgbClr val="2D27FF"/>
                </a:solidFill>
                <a:latin typeface="Comic Sans MS" charset="0"/>
              </a:rPr>
              <a:t> Curie</a:t>
            </a:r>
            <a:endParaRPr sz="1800" noProof="1">
              <a:solidFill>
                <a:srgbClr val="2D27FF"/>
              </a:solidFill>
              <a:latin typeface="Comic Sans MS" charset="0"/>
            </a:endParaRPr>
          </a:p>
        </p:txBody>
      </p:sp>
      <p:pic>
        <p:nvPicPr>
          <p:cNvPr id="12" name="Picture 4" descr="mcuri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63" y="1517576"/>
            <a:ext cx="1133475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5674419" y="1733600"/>
            <a:ext cx="4691764" cy="3240360"/>
            <a:chOff x="3383" y="1045"/>
            <a:chExt cx="2016" cy="1515"/>
          </a:xfrm>
        </p:grpSpPr>
        <p:pic>
          <p:nvPicPr>
            <p:cNvPr id="14" name="Picture 12" descr="curie_mont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" y="1045"/>
              <a:ext cx="2016" cy="1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445" y="2089"/>
              <a:ext cx="71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ionization chamber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692" y="1584"/>
              <a:ext cx="50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electrometer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4475" y="1296"/>
              <a:ext cx="73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dirty="0">
                  <a:solidFill>
                    <a:schemeClr val="bg1"/>
                  </a:solidFill>
                </a:rPr>
                <a:t>piezoelectric quartz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273819" y="4037856"/>
            <a:ext cx="5238025" cy="750277"/>
            <a:chOff x="273819" y="4037856"/>
            <a:chExt cx="5238025" cy="750277"/>
          </a:xfrm>
        </p:grpSpPr>
        <p:sp>
          <p:nvSpPr>
            <p:cNvPr id="19" name="ZoneTexte 18"/>
            <p:cNvSpPr txBox="1"/>
            <p:nvPr/>
          </p:nvSpPr>
          <p:spPr>
            <a:xfrm>
              <a:off x="1065907" y="4541912"/>
              <a:ext cx="41375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smtClean="0"/>
                <a:t>Notes aux Comptes Rendus de l’Académie des Sciences , April 1898</a:t>
              </a:r>
              <a:endParaRPr lang="fr-FR" sz="1000" i="1" dirty="0"/>
            </a:p>
          </p:txBody>
        </p:sp>
        <p:pic>
          <p:nvPicPr>
            <p:cNvPr id="20" name="Image 19" descr="NoteMarieCuri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19" y="4037856"/>
              <a:ext cx="5238025" cy="432048"/>
            </a:xfrm>
            <a:prstGeom prst="rect">
              <a:avLst/>
            </a:prstGeom>
          </p:spPr>
        </p:pic>
      </p:grpSp>
      <p:sp>
        <p:nvSpPr>
          <p:cNvPr id="2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Discovery</a:t>
            </a:r>
            <a:r>
              <a:rPr lang="fr-FR" dirty="0" smtClean="0"/>
              <a:t> of </a:t>
            </a:r>
            <a:r>
              <a:rPr lang="fr-FR" dirty="0" err="1" smtClean="0"/>
              <a:t>radioactivity</a:t>
            </a:r>
            <a:r>
              <a:rPr lang="fr-FR" dirty="0" smtClean="0"/>
              <a:t> (1896-1898)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45827" y="5189984"/>
            <a:ext cx="10076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Amount</a:t>
            </a:r>
            <a:r>
              <a:rPr lang="fr-FR" dirty="0" smtClean="0"/>
              <a:t> of </a:t>
            </a:r>
            <a:r>
              <a:rPr lang="fr-FR" dirty="0" err="1" smtClean="0"/>
              <a:t>activity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proportional</a:t>
            </a:r>
            <a:r>
              <a:rPr lang="fr-FR" dirty="0" smtClean="0"/>
              <a:t> to the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atoms</a:t>
            </a:r>
            <a:r>
              <a:rPr lang="fr-FR" dirty="0" smtClean="0"/>
              <a:t> in the </a:t>
            </a:r>
            <a:r>
              <a:rPr lang="fr-FR" dirty="0" err="1" smtClean="0"/>
              <a:t>sample</a:t>
            </a:r>
            <a:r>
              <a:rPr lang="fr-FR" dirty="0" smtClean="0"/>
              <a:t>: </a:t>
            </a:r>
            <a:r>
              <a:rPr lang="fr-FR" dirty="0" err="1" smtClean="0"/>
              <a:t>atomic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66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41971" y="941512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1" smtClean="0"/>
              <a:t>1898: Pechblende is more « active » than Uranium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638800" y="3691151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273819" y="1950294"/>
            <a:ext cx="4680520" cy="3369842"/>
            <a:chOff x="96" y="2507"/>
            <a:chExt cx="2745" cy="1984"/>
          </a:xfrm>
        </p:grpSpPr>
        <p:pic>
          <p:nvPicPr>
            <p:cNvPr id="13" name="Picture 8" descr="hangar-interieu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507"/>
              <a:ext cx="2313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96" y="4318"/>
              <a:ext cx="274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Times New Roman" charset="0"/>
                </a:rPr>
                <a:t>Laboratory at the </a:t>
              </a:r>
              <a:r>
                <a:rPr lang="en-US" dirty="0" err="1">
                  <a:latin typeface="Times New Roman" charset="0"/>
                </a:rPr>
                <a:t>Ecole</a:t>
              </a:r>
              <a:r>
                <a:rPr lang="en-US" dirty="0">
                  <a:latin typeface="Times New Roman" charset="0"/>
                </a:rPr>
                <a:t> de Physique et </a:t>
              </a:r>
              <a:r>
                <a:rPr lang="en-US" dirty="0" err="1">
                  <a:latin typeface="Times New Roman" charset="0"/>
                </a:rPr>
                <a:t>Chimie</a:t>
              </a:r>
              <a:r>
                <a:rPr lang="en-US" dirty="0">
                  <a:latin typeface="Times New Roman" charset="0"/>
                </a:rPr>
                <a:t> </a:t>
              </a:r>
              <a:r>
                <a:rPr lang="en-US" dirty="0" err="1">
                  <a:latin typeface="Times New Roman" charset="0"/>
                </a:rPr>
                <a:t>industrielle</a:t>
              </a:r>
              <a:r>
                <a:rPr lang="en-US" dirty="0">
                  <a:latin typeface="Times New Roman" charset="0"/>
                </a:rPr>
                <a:t> de Paris  </a:t>
              </a:r>
              <a:endParaRPr lang="en-GB" dirty="0">
                <a:latin typeface="Times New Roman" charset="0"/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306267" y="3359587"/>
            <a:ext cx="6466508" cy="1398349"/>
            <a:chOff x="4306267" y="3503603"/>
            <a:chExt cx="6466508" cy="1398349"/>
          </a:xfrm>
        </p:grpSpPr>
        <p:sp>
          <p:nvSpPr>
            <p:cNvPr id="16" name="ZoneTexte 15"/>
            <p:cNvSpPr txBox="1"/>
            <p:nvPr/>
          </p:nvSpPr>
          <p:spPr>
            <a:xfrm>
              <a:off x="5530403" y="3503603"/>
              <a:ext cx="4147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 </a:t>
              </a:r>
              <a:r>
                <a:rPr lang="fr-FR" dirty="0" smtClean="0"/>
                <a:t>  Extraction of radium (Ba fraction)</a:t>
              </a:r>
              <a:endParaRPr lang="fr-FR" dirty="0"/>
            </a:p>
          </p:txBody>
        </p:sp>
        <p:pic>
          <p:nvPicPr>
            <p:cNvPr id="17" name="Image 16" descr="NotesR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267" y="3863643"/>
              <a:ext cx="5634954" cy="77629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295514" y="4655731"/>
              <a:ext cx="44772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smtClean="0"/>
                <a:t>Notes aux Comptes Rendus de l’Académie des Sciences , </a:t>
              </a:r>
              <a:r>
                <a:rPr lang="fr-FR" sz="1000" i="1" dirty="0" err="1" smtClean="0"/>
                <a:t>December</a:t>
              </a:r>
              <a:r>
                <a:rPr lang="fr-FR" sz="1000" i="1" dirty="0" smtClean="0"/>
                <a:t> 1898</a:t>
              </a:r>
              <a:endParaRPr lang="fr-FR" sz="1000" i="1" dirty="0"/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4234259" y="1517576"/>
            <a:ext cx="6387356" cy="1512168"/>
            <a:chOff x="4234259" y="1661592"/>
            <a:chExt cx="6387356" cy="1512168"/>
          </a:xfrm>
        </p:grpSpPr>
        <p:pic>
          <p:nvPicPr>
            <p:cNvPr id="20" name="Image 19" descr="NotesP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259" y="2244690"/>
              <a:ext cx="6387356" cy="9290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194699" y="2388706"/>
              <a:ext cx="1008112" cy="288032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674419" y="1661592"/>
              <a:ext cx="4104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noProof="1"/>
                <a:t>Extraction of polonium (Bi fraction)</a:t>
              </a:r>
              <a:endParaRPr lang="fr-FR" dirty="0"/>
            </a:p>
            <a:p>
              <a:endParaRPr lang="fr-FR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322491" y="2892762"/>
              <a:ext cx="41137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smtClean="0"/>
                <a:t>Notes aux Comptes Rendus de l’Académie des Sciences , July 1898</a:t>
              </a:r>
              <a:endParaRPr lang="fr-FR" sz="1000" i="1" dirty="0"/>
            </a:p>
          </p:txBody>
        </p:sp>
      </p:grpSp>
      <p:sp>
        <p:nvSpPr>
          <p:cNvPr id="2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Discovery</a:t>
            </a:r>
            <a:r>
              <a:rPr lang="fr-FR" dirty="0" smtClean="0"/>
              <a:t> of </a:t>
            </a:r>
            <a:r>
              <a:rPr lang="fr-FR" dirty="0" err="1" smtClean="0"/>
              <a:t>radioactivity</a:t>
            </a:r>
            <a:r>
              <a:rPr lang="fr-FR" dirty="0" smtClean="0"/>
              <a:t> (1896-1898)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530403" y="4901952"/>
            <a:ext cx="4774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PhD</a:t>
            </a:r>
            <a:r>
              <a:rPr lang="fr-FR" dirty="0" smtClean="0"/>
              <a:t> &amp; 1st Nobel </a:t>
            </a:r>
            <a:r>
              <a:rPr lang="fr-FR" dirty="0" err="1" smtClean="0"/>
              <a:t>Prize</a:t>
            </a:r>
            <a:r>
              <a:rPr lang="fr-FR" dirty="0" smtClean="0"/>
              <a:t> (</a:t>
            </a:r>
            <a:r>
              <a:rPr lang="fr-FR" dirty="0" err="1" smtClean="0"/>
              <a:t>Physics</a:t>
            </a:r>
            <a:r>
              <a:rPr lang="fr-FR" dirty="0" smtClean="0"/>
              <a:t>) in 1903</a:t>
            </a:r>
          </a:p>
          <a:p>
            <a:r>
              <a:rPr lang="fr-FR" dirty="0" smtClean="0"/>
              <a:t>2</a:t>
            </a:r>
            <a:r>
              <a:rPr lang="fr-FR" baseline="30000" dirty="0" smtClean="0"/>
              <a:t>nd</a:t>
            </a:r>
            <a:r>
              <a:rPr lang="fr-FR" dirty="0" smtClean="0"/>
              <a:t> Nobel </a:t>
            </a:r>
            <a:r>
              <a:rPr lang="fr-FR" dirty="0" err="1" smtClean="0"/>
              <a:t>Prize</a:t>
            </a:r>
            <a:r>
              <a:rPr lang="fr-FR" dirty="0" smtClean="0"/>
              <a:t> (</a:t>
            </a:r>
            <a:r>
              <a:rPr lang="fr-FR" dirty="0" err="1" smtClean="0"/>
              <a:t>Chemistry</a:t>
            </a:r>
            <a:r>
              <a:rPr lang="fr-FR" dirty="0" smtClean="0"/>
              <a:t>) in 1911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7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65171</TotalTime>
  <Words>4829</Words>
  <Application>Microsoft Macintosh PowerPoint</Application>
  <PresentationFormat>Personnalisé</PresentationFormat>
  <Paragraphs>880</Paragraphs>
  <Slides>79</Slides>
  <Notes>39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79</vt:i4>
      </vt:variant>
    </vt:vector>
  </HeadingPairs>
  <TitlesOfParts>
    <vt:vector size="84" baseType="lpstr">
      <vt:lpstr>1_modele-IJCLAb-powerpoint</vt:lpstr>
      <vt:lpstr>Equation</vt:lpstr>
      <vt:lpstr>…quation</vt:lpstr>
      <vt:lpstr>Paint.Picture</vt:lpstr>
      <vt:lpstr>Photo Editor Photo</vt:lpstr>
      <vt:lpstr>Présentation PowerPoint</vt:lpstr>
      <vt:lpstr>Some good books</vt:lpstr>
      <vt:lpstr>Présentation PowerPoint</vt:lpstr>
      <vt:lpstr>The Crookes tube &amp; Cathode rays</vt:lpstr>
      <vt:lpstr>Corpuscules</vt:lpstr>
      <vt:lpstr>From cathode rays to X rays</vt:lpstr>
      <vt:lpstr>Discovery of radioactivity (1896-1898)</vt:lpstr>
      <vt:lpstr>Discovery of radioactivity (1896-1898)</vt:lpstr>
      <vt:lpstr>Discovery of radioactivity (1896-1898)</vt:lpstr>
      <vt:lpstr>Different radioactivities</vt:lpstr>
      <vt:lpstr>Transmutations through radioactivity</vt:lpstr>
      <vt:lpstr>First measurements of the spetrum of beta rays </vt:lpstr>
      <vt:lpstr>Absorption measurements</vt:lpstr>
      <vt:lpstr>The Meitner-Wilson controversy</vt:lpstr>
      <vt:lpstr>Consensus…</vt:lpstr>
      <vt:lpstr>More lines resolved with a new experimental technique</vt:lpstr>
      <vt:lpstr>Origin of the beta rays ?</vt:lpstr>
      <vt:lpstr>Continuity as well as lines !</vt:lpstr>
      <vt:lpstr>Interlude….</vt:lpstr>
      <vt:lpstr>Internal conversion</vt:lpstr>
      <vt:lpstr>Internal conversion &amp; birht of nuclear spectroscopy</vt:lpstr>
      <vt:lpstr>The Ellis-Meitner Controversy</vt:lpstr>
      <vt:lpstr>Emerging theories</vt:lpstr>
      <vt:lpstr>First gamma then beta or the other way around ?</vt:lpstr>
      <vt:lpstr>First gamma then beta or the other way around ?</vt:lpstr>
      <vt:lpstr>The continuous nature of the beta spectrum is real !</vt:lpstr>
      <vt:lpstr>Présentation PowerPoint</vt:lpstr>
      <vt:lpstr>Towards a theory of internal conversion (1)</vt:lpstr>
      <vt:lpstr>Towards a theory of internal conversion (2)</vt:lpstr>
      <vt:lpstr>Présentation PowerPoint</vt:lpstr>
      <vt:lpstr>Electromagnetic decay </vt:lpstr>
      <vt:lpstr>Internal conversion</vt:lpstr>
      <vt:lpstr>Internal conversion coefficients</vt:lpstr>
      <vt:lpstr>Theoretical internal conversion coefficients</vt:lpstr>
      <vt:lpstr>Internal-conversion coefficients for Z=102</vt:lpstr>
      <vt:lpstr>Atomic relaxation following internal conversion</vt:lpstr>
      <vt:lpstr>Radiative &amp; non-radiative yields</vt:lpstr>
      <vt:lpstr>Présentation PowerPoint</vt:lpstr>
      <vt:lpstr>Complementary techniques</vt:lpstr>
      <vt:lpstr>In-beam internal conversion spectroscopy</vt:lpstr>
      <vt:lpstr>Spectroscopy in the 2nd well of 240Pu with the ICEMOS setup</vt:lpstr>
      <vt:lpstr>Shape coexistence in 188Pb with ICEMOS</vt:lpstr>
      <vt:lpstr>Présentation PowerPoint</vt:lpstr>
      <vt:lpstr>In-beam internal conversion spectroscopy</vt:lpstr>
      <vt:lpstr>Conversion electron spectroscopy of 254No</vt:lpstr>
      <vt:lpstr>Why  continuous background  ?</vt:lpstr>
      <vt:lpstr>Complex odd nuclei</vt:lpstr>
      <vt:lpstr>Silicon And GErmanium</vt:lpstr>
      <vt:lpstr>Delayed internal conversion spectroscopy</vt:lpstr>
      <vt:lpstr>Delayed internal conversion spectroscopy</vt:lpstr>
      <vt:lpstr>Delayed internal conversion spectroscopy</vt:lpstr>
      <vt:lpstr>Delayed internal conversion spectroscopy</vt:lpstr>
      <vt:lpstr>In-trap conversion-electron spectroscopy</vt:lpstr>
      <vt:lpstr>Présentation PowerPoint</vt:lpstr>
      <vt:lpstr>Internal conversion and fine structure a spectroscopy</vt:lpstr>
      <vt:lpstr>Internal conversion and fine structure a spectroscopy</vt:lpstr>
      <vt:lpstr>Summing effects – always present to some extent…. </vt:lpstr>
      <vt:lpstr>Alpha spectroscopy of implanted species</vt:lpstr>
      <vt:lpstr>Case of 253No→249Fm</vt:lpstr>
      <vt:lpstr>Case of 253No→249Fm</vt:lpstr>
      <vt:lpstr>How to interpret a-g coincidences…</vt:lpstr>
      <vt:lpstr>Summing and a-decay branching ratios</vt:lpstr>
      <vt:lpstr>GEANT4 simulations for heavy &amp; superheavy nuclei</vt:lpstr>
      <vt:lpstr>A few words about GEANT4 simulations for Z&gt;100</vt:lpstr>
      <vt:lpstr>Présentation PowerPoint</vt:lpstr>
      <vt:lpstr>Internal conversion and isomers in heavy nuclei</vt:lpstr>
      <vt:lpstr>Présentation PowerPoint</vt:lpstr>
      <vt:lpstr>Présentation PowerPoint</vt:lpstr>
      <vt:lpstr>Internal conversion and lifetime measurements</vt:lpstr>
      <vt:lpstr>Charge state distribution</vt:lpstr>
      <vt:lpstr>More than one emitting state</vt:lpstr>
      <vt:lpstr>Charge plunger</vt:lpstr>
      <vt:lpstr>Charge plunger at MARA </vt:lpstr>
      <vt:lpstr>Conclusions</vt:lpstr>
      <vt:lpstr>Perspectives</vt:lpstr>
      <vt:lpstr>SHEXI@SHELS</vt:lpstr>
      <vt:lpstr>DARING@MLLTrap</vt:lpstr>
      <vt:lpstr>Phyiscs cases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Araceli Lopez-Martens</cp:lastModifiedBy>
  <cp:revision>1969</cp:revision>
  <dcterms:created xsi:type="dcterms:W3CDTF">2011-03-09T16:37:49Z</dcterms:created>
  <dcterms:modified xsi:type="dcterms:W3CDTF">2021-10-05T13:51:22Z</dcterms:modified>
</cp:coreProperties>
</file>